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6" r:id="rId21"/>
    <p:sldId id="277"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7461639C-9EE0-4297-82EE-60BA6887E8C9}" type="datetimeFigureOut">
              <a:rPr lang="en-ZA" smtClean="0"/>
              <a:t>2016/05/18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423446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461639C-9EE0-4297-82EE-60BA6887E8C9}" type="datetimeFigureOut">
              <a:rPr lang="en-ZA" smtClean="0"/>
              <a:t>2016/05/18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3433047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461639C-9EE0-4297-82EE-60BA6887E8C9}" type="datetimeFigureOut">
              <a:rPr lang="en-ZA" smtClean="0"/>
              <a:t>2016/05/18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2682499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461639C-9EE0-4297-82EE-60BA6887E8C9}" type="datetimeFigureOut">
              <a:rPr lang="en-ZA" smtClean="0"/>
              <a:t>2016/05/18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429123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61639C-9EE0-4297-82EE-60BA6887E8C9}" type="datetimeFigureOut">
              <a:rPr lang="en-ZA" smtClean="0"/>
              <a:t>2016/05/18</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208676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461639C-9EE0-4297-82EE-60BA6887E8C9}" type="datetimeFigureOut">
              <a:rPr lang="en-ZA" smtClean="0"/>
              <a:t>2016/05/18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369609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7461639C-9EE0-4297-82EE-60BA6887E8C9}" type="datetimeFigureOut">
              <a:rPr lang="en-ZA" smtClean="0"/>
              <a:t>2016/05/18</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333129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7461639C-9EE0-4297-82EE-60BA6887E8C9}" type="datetimeFigureOut">
              <a:rPr lang="en-ZA" smtClean="0"/>
              <a:t>2016/05/18</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235340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1639C-9EE0-4297-82EE-60BA6887E8C9}" type="datetimeFigureOut">
              <a:rPr lang="en-ZA" smtClean="0"/>
              <a:t>2016/05/18</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346776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1639C-9EE0-4297-82EE-60BA6887E8C9}" type="datetimeFigureOut">
              <a:rPr lang="en-ZA" smtClean="0"/>
              <a:t>2016/05/18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405875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61639C-9EE0-4297-82EE-60BA6887E8C9}" type="datetimeFigureOut">
              <a:rPr lang="en-ZA" smtClean="0"/>
              <a:t>2016/05/18</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6F5052-0B7C-4983-8E9C-16F6F196FEBB}" type="slidenum">
              <a:rPr lang="en-ZA" smtClean="0"/>
              <a:t>‹#›</a:t>
            </a:fld>
            <a:endParaRPr lang="en-ZA"/>
          </a:p>
        </p:txBody>
      </p:sp>
    </p:spTree>
    <p:extLst>
      <p:ext uri="{BB962C8B-B14F-4D97-AF65-F5344CB8AC3E}">
        <p14:creationId xmlns:p14="http://schemas.microsoft.com/office/powerpoint/2010/main" val="256142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1639C-9EE0-4297-82EE-60BA6887E8C9}" type="datetimeFigureOut">
              <a:rPr lang="en-ZA" smtClean="0"/>
              <a:t>2016/05/18</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F5052-0B7C-4983-8E9C-16F6F196FEBB}" type="slidenum">
              <a:rPr lang="en-ZA" smtClean="0"/>
              <a:t>‹#›</a:t>
            </a:fld>
            <a:endParaRPr lang="en-ZA"/>
          </a:p>
        </p:txBody>
      </p:sp>
    </p:spTree>
    <p:extLst>
      <p:ext uri="{BB962C8B-B14F-4D97-AF65-F5344CB8AC3E}">
        <p14:creationId xmlns:p14="http://schemas.microsoft.com/office/powerpoint/2010/main" val="193712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life of prayer</a:t>
            </a:r>
            <a:endParaRPr lang="en-ZA" dirty="0"/>
          </a:p>
        </p:txBody>
      </p:sp>
      <p:sp>
        <p:nvSpPr>
          <p:cNvPr id="3" name="Subtitle 2"/>
          <p:cNvSpPr>
            <a:spLocks noGrp="1"/>
          </p:cNvSpPr>
          <p:nvPr>
            <p:ph type="subTitle" idx="1"/>
          </p:nvPr>
        </p:nvSpPr>
        <p:spPr/>
        <p:txBody>
          <a:bodyPr/>
          <a:lstStyle/>
          <a:p>
            <a:r>
              <a:rPr lang="en-US" dirty="0" smtClean="0"/>
              <a:t>Q/A: 116-129</a:t>
            </a:r>
            <a:endParaRPr lang="en-ZA" dirty="0"/>
          </a:p>
        </p:txBody>
      </p:sp>
    </p:spTree>
    <p:extLst>
      <p:ext uri="{BB962C8B-B14F-4D97-AF65-F5344CB8AC3E}">
        <p14:creationId xmlns:p14="http://schemas.microsoft.com/office/powerpoint/2010/main" val="942668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will be done on earth as in heaven</a:t>
            </a:r>
            <a:endParaRPr lang="en-ZA" dirty="0"/>
          </a:p>
        </p:txBody>
      </p:sp>
      <p:sp>
        <p:nvSpPr>
          <p:cNvPr id="3" name="Content Placeholder 2"/>
          <p:cNvSpPr>
            <a:spLocks noGrp="1"/>
          </p:cNvSpPr>
          <p:nvPr>
            <p:ph idx="1"/>
          </p:nvPr>
        </p:nvSpPr>
        <p:spPr/>
        <p:txBody>
          <a:bodyPr>
            <a:normAutofit fontScale="92500"/>
          </a:bodyPr>
          <a:lstStyle/>
          <a:p>
            <a:pPr marL="0" indent="0">
              <a:buNone/>
            </a:pPr>
            <a:r>
              <a:rPr lang="en-US" dirty="0" smtClean="0"/>
              <a:t>God's kingdom comes as people through the Word and the Spirit are brought to obedience of faith.</a:t>
            </a:r>
          </a:p>
          <a:p>
            <a:pPr marL="0" indent="0">
              <a:buNone/>
            </a:pPr>
            <a:r>
              <a:rPr lang="en-US" dirty="0" smtClean="0"/>
              <a:t>Pray that God through his Spirit will help us to be obedient to God's Word.</a:t>
            </a:r>
          </a:p>
          <a:p>
            <a:pPr marL="0" indent="0">
              <a:buNone/>
            </a:pPr>
            <a:r>
              <a:rPr lang="en-US" dirty="0" smtClean="0"/>
              <a:t>Pray that our churches likewise will be obedient to God's Word.</a:t>
            </a:r>
          </a:p>
          <a:p>
            <a:pPr marL="0" indent="0">
              <a:buNone/>
            </a:pPr>
            <a:r>
              <a:rPr lang="en-US" dirty="0" smtClean="0"/>
              <a:t>Pray that all people will be obedient to God and acknowledge him as king, just as in heaven God is acknowledged and obeyed by all. </a:t>
            </a:r>
            <a:endParaRPr lang="en-ZA" dirty="0"/>
          </a:p>
        </p:txBody>
      </p:sp>
    </p:spTree>
    <p:extLst>
      <p:ext uri="{BB962C8B-B14F-4D97-AF65-F5344CB8AC3E}">
        <p14:creationId xmlns:p14="http://schemas.microsoft.com/office/powerpoint/2010/main" val="105140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ZA" dirty="0"/>
          </a:p>
        </p:txBody>
      </p:sp>
      <p:sp>
        <p:nvSpPr>
          <p:cNvPr id="3" name="Content Placeholder 2"/>
          <p:cNvSpPr>
            <a:spLocks noGrp="1"/>
          </p:cNvSpPr>
          <p:nvPr>
            <p:ph idx="1"/>
          </p:nvPr>
        </p:nvSpPr>
        <p:spPr/>
        <p:txBody>
          <a:bodyPr>
            <a:normAutofit fontScale="92500"/>
          </a:bodyPr>
          <a:lstStyle/>
          <a:p>
            <a:pPr marL="0" indent="0">
              <a:buNone/>
            </a:pPr>
            <a:r>
              <a:rPr lang="en-US" dirty="0" smtClean="0"/>
              <a:t>Petition 1: God's name to be hallowed</a:t>
            </a:r>
          </a:p>
          <a:p>
            <a:pPr marL="0" indent="0">
              <a:buNone/>
            </a:pPr>
            <a:r>
              <a:rPr lang="en-US" dirty="0" smtClean="0"/>
              <a:t>Petition 2: God's kingdom to come</a:t>
            </a:r>
          </a:p>
          <a:p>
            <a:pPr marL="0" indent="0">
              <a:buNone/>
            </a:pPr>
            <a:r>
              <a:rPr lang="en-US" dirty="0" smtClean="0"/>
              <a:t>Petition 3: God's will to be done</a:t>
            </a:r>
          </a:p>
          <a:p>
            <a:pPr marL="0" indent="0">
              <a:buNone/>
            </a:pPr>
            <a:endParaRPr lang="en-US" dirty="0"/>
          </a:p>
          <a:p>
            <a:pPr marL="0" indent="0">
              <a:buNone/>
            </a:pPr>
            <a:r>
              <a:rPr lang="en-US" dirty="0" smtClean="0"/>
              <a:t>All three petitions are concerned with God.</a:t>
            </a:r>
          </a:p>
          <a:p>
            <a:pPr marL="0" indent="0">
              <a:buNone/>
            </a:pPr>
            <a:r>
              <a:rPr lang="en-US" dirty="0" smtClean="0"/>
              <a:t>If we model our prayers on the Lord's prayer – make sure that your prayers are primarily concerned with </a:t>
            </a:r>
            <a:r>
              <a:rPr lang="en-US" dirty="0" smtClean="0">
                <a:solidFill>
                  <a:srgbClr val="00B050"/>
                </a:solidFill>
              </a:rPr>
              <a:t>God and his glory</a:t>
            </a:r>
            <a:r>
              <a:rPr lang="en-US" dirty="0" smtClean="0"/>
              <a:t>, and </a:t>
            </a:r>
            <a:r>
              <a:rPr lang="en-US" dirty="0" smtClean="0">
                <a:solidFill>
                  <a:srgbClr val="FF0000"/>
                </a:solidFill>
              </a:rPr>
              <a:t>not your wants and desires</a:t>
            </a:r>
            <a:r>
              <a:rPr lang="en-US" dirty="0" smtClean="0"/>
              <a:t>. </a:t>
            </a:r>
            <a:endParaRPr lang="en-ZA" dirty="0"/>
          </a:p>
        </p:txBody>
      </p:sp>
    </p:spTree>
    <p:extLst>
      <p:ext uri="{BB962C8B-B14F-4D97-AF65-F5344CB8AC3E}">
        <p14:creationId xmlns:p14="http://schemas.microsoft.com/office/powerpoint/2010/main" val="3354030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us our daily bread</a:t>
            </a:r>
            <a:endParaRPr lang="en-ZA" dirty="0"/>
          </a:p>
        </p:txBody>
      </p:sp>
      <p:sp>
        <p:nvSpPr>
          <p:cNvPr id="3" name="Content Placeholder 2"/>
          <p:cNvSpPr>
            <a:spLocks noGrp="1"/>
          </p:cNvSpPr>
          <p:nvPr>
            <p:ph idx="1"/>
          </p:nvPr>
        </p:nvSpPr>
        <p:spPr/>
        <p:txBody>
          <a:bodyPr/>
          <a:lstStyle/>
          <a:p>
            <a:pPr marL="0" indent="0">
              <a:buNone/>
            </a:pPr>
            <a:r>
              <a:rPr lang="en-US" dirty="0" smtClean="0"/>
              <a:t>Bread – basic need for us to live</a:t>
            </a:r>
          </a:p>
          <a:p>
            <a:pPr marL="0" indent="0">
              <a:buNone/>
            </a:pPr>
            <a:r>
              <a:rPr lang="en-US" dirty="0" smtClean="0"/>
              <a:t>We need to put our trust in God to provide the most basic and necessary things for our life. </a:t>
            </a:r>
            <a:r>
              <a:rPr lang="en-US" dirty="0" smtClean="0">
                <a:solidFill>
                  <a:srgbClr val="FF0000"/>
                </a:solidFill>
              </a:rPr>
              <a:t>Notice</a:t>
            </a:r>
            <a:r>
              <a:rPr lang="en-US" dirty="0" smtClean="0"/>
              <a:t> – not a request for a horse or big house – but only for that which is necessary, not for that which is not.</a:t>
            </a:r>
          </a:p>
          <a:p>
            <a:pPr marL="0" indent="0">
              <a:buNone/>
            </a:pPr>
            <a:r>
              <a:rPr lang="en-US" dirty="0" smtClean="0"/>
              <a:t>Way in which God provides [Commandment 7] – not 'something for nothing' – but through work.</a:t>
            </a:r>
          </a:p>
        </p:txBody>
      </p:sp>
    </p:spTree>
    <p:extLst>
      <p:ext uri="{BB962C8B-B14F-4D97-AF65-F5344CB8AC3E}">
        <p14:creationId xmlns:p14="http://schemas.microsoft.com/office/powerpoint/2010/main" val="726657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Forgive us our sins as we forgive those who sin against us</a:t>
            </a:r>
            <a:endParaRPr lang="en-ZA"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Living a life of gratitude in response to God's salvation means that we will forgive those who sin against us, because we know we have been forgiven by God when we sin against him.</a:t>
            </a:r>
          </a:p>
          <a:p>
            <a:pPr marL="0" indent="0">
              <a:buNone/>
            </a:pPr>
            <a:r>
              <a:rPr lang="en-US" b="1" u="sng" dirty="0" smtClean="0"/>
              <a:t>Do not think you have been forgiven by God if you cannot forgive your brother or sister who has wronged you. </a:t>
            </a:r>
          </a:p>
          <a:p>
            <a:pPr marL="0" indent="0">
              <a:buNone/>
            </a:pPr>
            <a:r>
              <a:rPr lang="en-US" dirty="0" smtClean="0"/>
              <a:t>Pray for God to help us forgive those who wrong us.</a:t>
            </a:r>
            <a:endParaRPr lang="en-ZA" dirty="0"/>
          </a:p>
        </p:txBody>
      </p:sp>
    </p:spTree>
    <p:extLst>
      <p:ext uri="{BB962C8B-B14F-4D97-AF65-F5344CB8AC3E}">
        <p14:creationId xmlns:p14="http://schemas.microsoft.com/office/powerpoint/2010/main" val="118988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lead us not into temptation but deliver us from evil</a:t>
            </a:r>
            <a:endParaRPr lang="en-ZA" dirty="0"/>
          </a:p>
        </p:txBody>
      </p:sp>
      <p:sp>
        <p:nvSpPr>
          <p:cNvPr id="3" name="Content Placeholder 2"/>
          <p:cNvSpPr>
            <a:spLocks noGrp="1"/>
          </p:cNvSpPr>
          <p:nvPr>
            <p:ph idx="1"/>
          </p:nvPr>
        </p:nvSpPr>
        <p:spPr/>
        <p:txBody>
          <a:bodyPr>
            <a:normAutofit lnSpcReduction="10000"/>
          </a:bodyPr>
          <a:lstStyle/>
          <a:p>
            <a:pPr marL="0" lvl="0" indent="0">
              <a:buNone/>
            </a:pPr>
            <a:r>
              <a:rPr lang="en-US" dirty="0">
                <a:solidFill>
                  <a:prstClr val="black"/>
                </a:solidFill>
              </a:rPr>
              <a:t>We have been </a:t>
            </a:r>
            <a:r>
              <a:rPr lang="en-US" dirty="0">
                <a:solidFill>
                  <a:srgbClr val="00B050"/>
                </a:solidFill>
              </a:rPr>
              <a:t>rescued</a:t>
            </a:r>
            <a:r>
              <a:rPr lang="en-US" dirty="0">
                <a:solidFill>
                  <a:prstClr val="black"/>
                </a:solidFill>
              </a:rPr>
              <a:t> from the </a:t>
            </a:r>
            <a:r>
              <a:rPr lang="en-US" dirty="0">
                <a:solidFill>
                  <a:srgbClr val="FF0000"/>
                </a:solidFill>
              </a:rPr>
              <a:t>power</a:t>
            </a:r>
            <a:r>
              <a:rPr lang="en-US" dirty="0">
                <a:solidFill>
                  <a:prstClr val="black"/>
                </a:solidFill>
              </a:rPr>
              <a:t> of sin through regeneration and indwelling of the Holy </a:t>
            </a:r>
            <a:r>
              <a:rPr lang="en-US" dirty="0" smtClean="0">
                <a:solidFill>
                  <a:prstClr val="black"/>
                </a:solidFill>
              </a:rPr>
              <a:t>Spirit.</a:t>
            </a:r>
          </a:p>
          <a:p>
            <a:pPr marL="0" lvl="0" indent="0">
              <a:buNone/>
            </a:pPr>
            <a:r>
              <a:rPr lang="en-US" dirty="0" smtClean="0">
                <a:solidFill>
                  <a:prstClr val="black"/>
                </a:solidFill>
              </a:rPr>
              <a:t>Prayer shows we recognise our weakness – ask God not to bring us into situations where we will be tempted and fall.</a:t>
            </a:r>
          </a:p>
          <a:p>
            <a:pPr marL="0" lvl="0" indent="0">
              <a:buNone/>
            </a:pPr>
            <a:r>
              <a:rPr lang="en-US" dirty="0" smtClean="0">
                <a:solidFill>
                  <a:prstClr val="black"/>
                </a:solidFill>
              </a:rPr>
              <a:t>Prayer also shows we recognise that because of the Holy Spirit living in us, we can resist our sinful nature and obtain victory over sin.</a:t>
            </a:r>
            <a:endParaRPr lang="en-US" dirty="0">
              <a:solidFill>
                <a:prstClr val="black"/>
              </a:solidFill>
            </a:endParaRPr>
          </a:p>
          <a:p>
            <a:pPr marL="0" indent="0">
              <a:buNone/>
            </a:pPr>
            <a:endParaRPr lang="en-ZA" dirty="0"/>
          </a:p>
        </p:txBody>
      </p:sp>
    </p:spTree>
    <p:extLst>
      <p:ext uri="{BB962C8B-B14F-4D97-AF65-F5344CB8AC3E}">
        <p14:creationId xmlns:p14="http://schemas.microsoft.com/office/powerpoint/2010/main" val="31996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ZA"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Petition 4: God to provide for our material needs</a:t>
            </a:r>
          </a:p>
          <a:p>
            <a:pPr marL="0" indent="0">
              <a:buNone/>
            </a:pPr>
            <a:r>
              <a:rPr lang="en-US" dirty="0" smtClean="0"/>
              <a:t>Petition 5: God to help us love and forgive our 			neighbour</a:t>
            </a:r>
          </a:p>
          <a:p>
            <a:pPr marL="0" indent="0">
              <a:buNone/>
            </a:pPr>
            <a:r>
              <a:rPr lang="en-US" dirty="0" smtClean="0"/>
              <a:t>Petition 6: God to help us fight sin and be conformed into 		the image and likeness of Jesus</a:t>
            </a:r>
          </a:p>
          <a:p>
            <a:pPr marL="0" indent="0">
              <a:buNone/>
            </a:pPr>
            <a:endParaRPr lang="en-US" dirty="0" smtClean="0"/>
          </a:p>
          <a:p>
            <a:pPr marL="0" indent="0">
              <a:buNone/>
            </a:pPr>
            <a:r>
              <a:rPr lang="en-US" dirty="0" smtClean="0"/>
              <a:t>All three petitions recognise a need for God to help us.</a:t>
            </a:r>
          </a:p>
          <a:p>
            <a:pPr marL="0" indent="0">
              <a:buNone/>
            </a:pPr>
            <a:r>
              <a:rPr lang="en-US" dirty="0" smtClean="0"/>
              <a:t>Physically (food), relationally (people) and spiritually (fight against sin).</a:t>
            </a:r>
            <a:endParaRPr lang="en-ZA" dirty="0" smtClean="0"/>
          </a:p>
        </p:txBody>
      </p:sp>
    </p:spTree>
    <p:extLst>
      <p:ext uri="{BB962C8B-B14F-4D97-AF65-F5344CB8AC3E}">
        <p14:creationId xmlns:p14="http://schemas.microsoft.com/office/powerpoint/2010/main" val="3574322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yours is the kingdom, the power and the glory, for ever and ever, Amen.</a:t>
            </a:r>
            <a:endParaRPr lang="en-ZA" dirty="0"/>
          </a:p>
        </p:txBody>
      </p:sp>
      <p:sp>
        <p:nvSpPr>
          <p:cNvPr id="3" name="Content Placeholder 2"/>
          <p:cNvSpPr>
            <a:spLocks noGrp="1"/>
          </p:cNvSpPr>
          <p:nvPr>
            <p:ph idx="1"/>
          </p:nvPr>
        </p:nvSpPr>
        <p:spPr/>
        <p:txBody>
          <a:bodyPr>
            <a:normAutofit/>
          </a:bodyPr>
          <a:lstStyle/>
          <a:p>
            <a:pPr marL="0" indent="0">
              <a:buNone/>
            </a:pPr>
            <a:r>
              <a:rPr lang="en-US" dirty="0" smtClean="0"/>
              <a:t>God has power over all things</a:t>
            </a:r>
          </a:p>
          <a:p>
            <a:pPr marL="0" indent="0">
              <a:buNone/>
            </a:pPr>
            <a:r>
              <a:rPr lang="en-US" dirty="0" smtClean="0"/>
              <a:t>God is ultimately in charge of the world</a:t>
            </a:r>
          </a:p>
          <a:p>
            <a:pPr marL="0" indent="0">
              <a:buNone/>
            </a:pPr>
            <a:r>
              <a:rPr lang="en-US" dirty="0" smtClean="0"/>
              <a:t>God is willing and able to give good to us</a:t>
            </a:r>
          </a:p>
          <a:p>
            <a:pPr marL="0" indent="0">
              <a:buNone/>
            </a:pPr>
            <a:r>
              <a:rPr lang="en-US" dirty="0" smtClean="0"/>
              <a:t>We pray these things because we trust they are God's will and will bring honour to God</a:t>
            </a:r>
          </a:p>
          <a:p>
            <a:pPr marL="0" indent="0">
              <a:buNone/>
            </a:pPr>
            <a:r>
              <a:rPr lang="en-US" dirty="0" smtClean="0"/>
              <a:t>We say Amen – knowing that our prayer is truly and surely heard by God, even more than I feel in my heart that I desire these things from him</a:t>
            </a:r>
            <a:endParaRPr lang="en-ZA" dirty="0"/>
          </a:p>
        </p:txBody>
      </p:sp>
    </p:spTree>
    <p:extLst>
      <p:ext uri="{BB962C8B-B14F-4D97-AF65-F5344CB8AC3E}">
        <p14:creationId xmlns:p14="http://schemas.microsoft.com/office/powerpoint/2010/main" val="316601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Would it be right to pray for the following?</a:t>
            </a:r>
            <a:endParaRPr lang="en-ZA" dirty="0"/>
          </a:p>
        </p:txBody>
      </p:sp>
      <p:sp>
        <p:nvSpPr>
          <p:cNvPr id="3" name="Content Placeholder 2"/>
          <p:cNvSpPr>
            <a:spLocks noGrp="1"/>
          </p:cNvSpPr>
          <p:nvPr>
            <p:ph idx="1"/>
          </p:nvPr>
        </p:nvSpPr>
        <p:spPr/>
        <p:txBody>
          <a:bodyPr/>
          <a:lstStyle/>
          <a:p>
            <a:pPr marL="0" indent="0">
              <a:buNone/>
            </a:pPr>
            <a:r>
              <a:rPr lang="en-US" dirty="0" smtClean="0"/>
              <a:t>Avoidance of a speeding ticket?</a:t>
            </a:r>
          </a:p>
          <a:p>
            <a:pPr marL="0" indent="0">
              <a:buNone/>
            </a:pPr>
            <a:r>
              <a:rPr lang="en-US" dirty="0" smtClean="0"/>
              <a:t>A lottery win?</a:t>
            </a:r>
          </a:p>
          <a:p>
            <a:pPr marL="0" indent="0">
              <a:buNone/>
            </a:pPr>
            <a:r>
              <a:rPr lang="en-US" dirty="0" smtClean="0"/>
              <a:t>Excellent results in an exam when I have not studied/worked hard to merit them? </a:t>
            </a:r>
          </a:p>
          <a:p>
            <a:pPr marL="0" indent="0">
              <a:buNone/>
            </a:pPr>
            <a:r>
              <a:rPr lang="en-US" dirty="0" smtClean="0"/>
              <a:t>For my sports team to win?</a:t>
            </a:r>
          </a:p>
          <a:p>
            <a:pPr marL="0" indent="0">
              <a:buNone/>
            </a:pPr>
            <a:r>
              <a:rPr lang="en-US" dirty="0" smtClean="0"/>
              <a:t>For healing from sickness/deliverance from suffering</a:t>
            </a:r>
            <a:r>
              <a:rPr lang="en-US" dirty="0" smtClean="0"/>
              <a:t>? Where would such a prayer fit within the Lord's prayer? </a:t>
            </a:r>
            <a:endParaRPr lang="en-ZA" dirty="0"/>
          </a:p>
        </p:txBody>
      </p:sp>
    </p:spTree>
    <p:extLst>
      <p:ext uri="{BB962C8B-B14F-4D97-AF65-F5344CB8AC3E}">
        <p14:creationId xmlns:p14="http://schemas.microsoft.com/office/powerpoint/2010/main" val="3421636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ZA"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What is the proper attitude with which we should approach God in prayer?</a:t>
            </a:r>
          </a:p>
          <a:p>
            <a:pPr marL="0" indent="0">
              <a:buNone/>
            </a:pPr>
            <a:r>
              <a:rPr lang="en-US" dirty="0" smtClean="0"/>
              <a:t>Will God give us anything we ask for?</a:t>
            </a:r>
          </a:p>
          <a:p>
            <a:pPr marL="0" indent="0">
              <a:buNone/>
            </a:pPr>
            <a:r>
              <a:rPr lang="en-US" dirty="0" smtClean="0"/>
              <a:t>What do the first three petitions teach us about prayer?</a:t>
            </a:r>
          </a:p>
          <a:p>
            <a:pPr marL="0" indent="0">
              <a:buNone/>
            </a:pPr>
            <a:r>
              <a:rPr lang="en-US" dirty="0" smtClean="0"/>
              <a:t>What is involved in forgiving those who sin against us?</a:t>
            </a:r>
          </a:p>
          <a:p>
            <a:pPr marL="0" indent="0">
              <a:buNone/>
            </a:pPr>
            <a:r>
              <a:rPr lang="en-US" dirty="0" smtClean="0"/>
              <a:t>Why does God sometimes not give us the things we ask for?</a:t>
            </a:r>
            <a:endParaRPr lang="en-ZA" dirty="0"/>
          </a:p>
        </p:txBody>
      </p:sp>
    </p:spTree>
    <p:extLst>
      <p:ext uri="{BB962C8B-B14F-4D97-AF65-F5344CB8AC3E}">
        <p14:creationId xmlns:p14="http://schemas.microsoft.com/office/powerpoint/2010/main" val="1761842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4572000" y="34925"/>
            <a:ext cx="44640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Times New Roman" panose="02020603050405020304" pitchFamily="18" charset="0"/>
              </a:defRPr>
            </a:lvl1pPr>
            <a:lvl2pPr marL="742950" indent="-285750">
              <a:defRPr sz="3200">
                <a:solidFill>
                  <a:schemeClr val="tx1"/>
                </a:solidFill>
                <a:latin typeface="Arial" panose="020B0604020202020204" pitchFamily="34" charset="0"/>
                <a:cs typeface="Times New Roman" panose="02020603050405020304" pitchFamily="18" charset="0"/>
              </a:defRPr>
            </a:lvl2pPr>
            <a:lvl3pPr marL="1143000" indent="-228600">
              <a:defRPr sz="3200">
                <a:solidFill>
                  <a:schemeClr val="tx1"/>
                </a:solidFill>
                <a:latin typeface="Arial" panose="020B0604020202020204" pitchFamily="34" charset="0"/>
                <a:cs typeface="Times New Roman" panose="02020603050405020304" pitchFamily="18" charset="0"/>
              </a:defRPr>
            </a:lvl3pPr>
            <a:lvl4pPr marL="1600200" indent="-228600">
              <a:defRPr sz="3200">
                <a:solidFill>
                  <a:schemeClr val="tx1"/>
                </a:solidFill>
                <a:latin typeface="Arial" panose="020B0604020202020204" pitchFamily="34" charset="0"/>
                <a:cs typeface="Times New Roman" panose="02020603050405020304" pitchFamily="18" charset="0"/>
              </a:defRPr>
            </a:lvl4pPr>
            <a:lvl5pPr marL="2057400" indent="-228600">
              <a:defRPr sz="32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9pPr>
          </a:lstStyle>
          <a:p>
            <a:pPr algn="ctr" eaLnBrk="1" hangingPunct="1"/>
            <a:r>
              <a:rPr lang="en-GB" altLang="en-US" u="sng">
                <a:solidFill>
                  <a:srgbClr val="000000"/>
                </a:solidFill>
              </a:rPr>
              <a:t>RC BULT Church Prayer Meeting</a:t>
            </a:r>
          </a:p>
        </p:txBody>
      </p:sp>
      <p:sp>
        <p:nvSpPr>
          <p:cNvPr id="12291" name="TextBox 5"/>
          <p:cNvSpPr txBox="1">
            <a:spLocks noChangeArrowheads="1"/>
          </p:cNvSpPr>
          <p:nvPr/>
        </p:nvSpPr>
        <p:spPr bwMode="auto">
          <a:xfrm>
            <a:off x="4572000" y="1112838"/>
            <a:ext cx="417036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cs typeface="Times New Roman" panose="02020603050405020304" pitchFamily="18" charset="0"/>
              </a:defRPr>
            </a:lvl1pPr>
            <a:lvl2pPr marL="742950" indent="-285750">
              <a:defRPr sz="3200">
                <a:solidFill>
                  <a:schemeClr val="tx1"/>
                </a:solidFill>
                <a:latin typeface="Arial" panose="020B0604020202020204" pitchFamily="34" charset="0"/>
                <a:cs typeface="Times New Roman" panose="02020603050405020304" pitchFamily="18" charset="0"/>
              </a:defRPr>
            </a:lvl2pPr>
            <a:lvl3pPr marL="1143000" indent="-228600">
              <a:defRPr sz="3200">
                <a:solidFill>
                  <a:schemeClr val="tx1"/>
                </a:solidFill>
                <a:latin typeface="Arial" panose="020B0604020202020204" pitchFamily="34" charset="0"/>
                <a:cs typeface="Times New Roman" panose="02020603050405020304" pitchFamily="18" charset="0"/>
              </a:defRPr>
            </a:lvl3pPr>
            <a:lvl4pPr marL="1600200" indent="-228600">
              <a:defRPr sz="3200">
                <a:solidFill>
                  <a:schemeClr val="tx1"/>
                </a:solidFill>
                <a:latin typeface="Arial" panose="020B0604020202020204" pitchFamily="34" charset="0"/>
                <a:cs typeface="Times New Roman" panose="02020603050405020304" pitchFamily="18" charset="0"/>
              </a:defRPr>
            </a:lvl4pPr>
            <a:lvl5pPr marL="2057400" indent="-228600">
              <a:defRPr sz="3200">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cs typeface="Times New Roman" panose="02020603050405020304" pitchFamily="18" charset="0"/>
              </a:defRPr>
            </a:lvl9pPr>
          </a:lstStyle>
          <a:p>
            <a:pPr eaLnBrk="1" hangingPunct="1"/>
            <a:r>
              <a:rPr lang="en-GB" altLang="en-US" sz="2200" dirty="0" smtClean="0">
                <a:solidFill>
                  <a:srgbClr val="000000"/>
                </a:solidFill>
              </a:rPr>
              <a:t>We have another church prayer meeting next week Sunday, so there won't be a Catechism class then.</a:t>
            </a:r>
          </a:p>
          <a:p>
            <a:pPr eaLnBrk="1" hangingPunct="1"/>
            <a:endParaRPr lang="en-GB" altLang="en-US" sz="2200" dirty="0">
              <a:solidFill>
                <a:srgbClr val="000000"/>
              </a:solidFill>
            </a:endParaRPr>
          </a:p>
          <a:p>
            <a:pPr eaLnBrk="1" hangingPunct="1"/>
            <a:r>
              <a:rPr lang="en-GB" altLang="en-US" sz="2200" dirty="0" smtClean="0">
                <a:solidFill>
                  <a:srgbClr val="000000"/>
                </a:solidFill>
              </a:rPr>
              <a:t>10:00-11:00 here in the G5 coffee room.</a:t>
            </a:r>
            <a:endParaRPr lang="en-GB" altLang="en-US" sz="2200" dirty="0">
              <a:solidFill>
                <a:srgbClr val="000000"/>
              </a:solidFill>
            </a:endParaRPr>
          </a:p>
          <a:p>
            <a:pPr eaLnBrk="1" hangingPunct="1"/>
            <a:endParaRPr lang="en-GB" altLang="en-US" sz="2200" dirty="0" smtClean="0">
              <a:solidFill>
                <a:srgbClr val="000000"/>
              </a:solidFill>
            </a:endParaRPr>
          </a:p>
          <a:p>
            <a:pPr eaLnBrk="1" hangingPunct="1"/>
            <a:r>
              <a:rPr lang="en-GB" altLang="en-US" sz="2200" dirty="0" smtClean="0">
                <a:solidFill>
                  <a:srgbClr val="000000"/>
                </a:solidFill>
              </a:rPr>
              <a:t>It will be a good chance to put into practice what we have learned today about prayer as we pray for </a:t>
            </a:r>
            <a:r>
              <a:rPr lang="en-GB" altLang="en-US" sz="2200" dirty="0" smtClean="0">
                <a:solidFill>
                  <a:srgbClr val="000000"/>
                </a:solidFill>
              </a:rPr>
              <a:t>God’s </a:t>
            </a:r>
            <a:r>
              <a:rPr lang="en-GB" altLang="en-US" sz="2200" dirty="0">
                <a:solidFill>
                  <a:srgbClr val="000000"/>
                </a:solidFill>
              </a:rPr>
              <a:t>work IN, ON and OVER RC </a:t>
            </a:r>
            <a:r>
              <a:rPr lang="en-GB" altLang="en-US" sz="2200" dirty="0" err="1">
                <a:solidFill>
                  <a:srgbClr val="000000"/>
                </a:solidFill>
              </a:rPr>
              <a:t>Bult</a:t>
            </a:r>
            <a:r>
              <a:rPr lang="en-GB" altLang="en-US" sz="2200" dirty="0">
                <a:solidFill>
                  <a:srgbClr val="000000"/>
                </a:solidFill>
              </a:rPr>
              <a:t> – and as preparation for the Lord’s Supper taking place on Sunday </a:t>
            </a:r>
            <a:r>
              <a:rPr lang="en-GB" altLang="en-US" sz="2200" dirty="0" smtClean="0">
                <a:solidFill>
                  <a:srgbClr val="000000"/>
                </a:solidFill>
              </a:rPr>
              <a:t>5 June. </a:t>
            </a:r>
            <a:endParaRPr lang="en-GB" altLang="en-US" sz="2200" dirty="0">
              <a:solidFill>
                <a:srgbClr val="000000"/>
              </a:solidFill>
            </a:endParaRPr>
          </a:p>
        </p:txBody>
      </p:sp>
      <p:pic>
        <p:nvPicPr>
          <p:cNvPr id="12292" name="Picture 7" descr="http://creedorchaos.files.wordpress.com/2008/06/slpersecution_lrg.jpg"/>
          <p:cNvPicPr>
            <a:picLocks noChangeAspect="1" noChangeArrowheads="1"/>
          </p:cNvPicPr>
          <p:nvPr/>
        </p:nvPicPr>
        <p:blipFill>
          <a:blip r:embed="rId2">
            <a:extLst>
              <a:ext uri="{28A0092B-C50C-407E-A947-70E740481C1C}">
                <a14:useLocalDpi xmlns:a14="http://schemas.microsoft.com/office/drawing/2010/main" val="0"/>
              </a:ext>
            </a:extLst>
          </a:blip>
          <a:srcRect b="6789"/>
          <a:stretch>
            <a:fillRect/>
          </a:stretch>
        </p:blipFill>
        <p:spPr bwMode="auto">
          <a:xfrm>
            <a:off x="173038" y="404813"/>
            <a:ext cx="4319587" cy="580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32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prayer?</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smtClean="0"/>
              <a:t>Prayer is the most important exercise of our faith and the way in which we daily receive God's benefits.</a:t>
            </a:r>
          </a:p>
          <a:p>
            <a:pPr marL="0" indent="0">
              <a:buNone/>
            </a:pPr>
            <a:r>
              <a:rPr lang="en-ZA" dirty="0"/>
              <a:t>P</a:t>
            </a:r>
            <a:r>
              <a:rPr lang="en-ZA" dirty="0" smtClean="0"/>
              <a:t>rayer is the surest witness of a someone’s conversion, evidence that the Holy Spirit has put spiritual life into the heart of that person.</a:t>
            </a:r>
          </a:p>
          <a:p>
            <a:pPr marL="0" indent="0">
              <a:buNone/>
            </a:pPr>
            <a:r>
              <a:rPr lang="en-US" dirty="0" smtClean="0">
                <a:solidFill>
                  <a:srgbClr val="00B050"/>
                </a:solidFill>
              </a:rPr>
              <a:t>Prayer is a response from our hearts towards God – an outpouring and expression of internal feeling before God – prompted by the work of God the Holy Spirit within us.</a:t>
            </a:r>
            <a:endParaRPr lang="en-ZA" dirty="0">
              <a:solidFill>
                <a:srgbClr val="00B050"/>
              </a:solidFill>
            </a:endParaRPr>
          </a:p>
        </p:txBody>
      </p:sp>
    </p:spTree>
    <p:extLst>
      <p:ext uri="{BB962C8B-B14F-4D97-AF65-F5344CB8AC3E}">
        <p14:creationId xmlns:p14="http://schemas.microsoft.com/office/powerpoint/2010/main" val="2825128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Doxology - Praise</a:t>
            </a:r>
            <a:endParaRPr lang="en-GB" dirty="0"/>
          </a:p>
        </p:txBody>
      </p:sp>
      <p:sp>
        <p:nvSpPr>
          <p:cNvPr id="3" name="Content Placeholder 2"/>
          <p:cNvSpPr>
            <a:spLocks noGrp="1"/>
          </p:cNvSpPr>
          <p:nvPr>
            <p:ph idx="1"/>
          </p:nvPr>
        </p:nvSpPr>
        <p:spPr/>
        <p:txBody>
          <a:bodyPr/>
          <a:lstStyle/>
          <a:p>
            <a:pPr marL="0" indent="0" algn="ctr">
              <a:buNone/>
            </a:pPr>
            <a:r>
              <a:rPr lang="en-GB" dirty="0" smtClean="0"/>
              <a:t>Praise </a:t>
            </a:r>
            <a:r>
              <a:rPr lang="en-GB" dirty="0"/>
              <a:t>God, from whom all blessings flow;</a:t>
            </a:r>
          </a:p>
          <a:p>
            <a:pPr marL="0" indent="0" algn="ctr">
              <a:buNone/>
            </a:pPr>
            <a:r>
              <a:rPr lang="en-GB" dirty="0"/>
              <a:t>Praise Him, all creatures here below;</a:t>
            </a:r>
          </a:p>
          <a:p>
            <a:pPr marL="0" indent="0" algn="ctr">
              <a:buNone/>
            </a:pPr>
            <a:r>
              <a:rPr lang="en-GB" dirty="0"/>
              <a:t>Praise Him above, ye </a:t>
            </a:r>
            <a:r>
              <a:rPr lang="en-GB" dirty="0" err="1"/>
              <a:t>heav’nly</a:t>
            </a:r>
            <a:r>
              <a:rPr lang="en-GB" dirty="0"/>
              <a:t> host;</a:t>
            </a:r>
          </a:p>
          <a:p>
            <a:pPr marL="0" indent="0" algn="ctr">
              <a:buNone/>
            </a:pPr>
            <a:r>
              <a:rPr lang="en-GB" dirty="0"/>
              <a:t>Praise Father, Son, and Holy Ghost!</a:t>
            </a:r>
          </a:p>
          <a:p>
            <a:endParaRPr lang="en-GB" dirty="0"/>
          </a:p>
        </p:txBody>
      </p:sp>
    </p:spTree>
    <p:extLst>
      <p:ext uri="{BB962C8B-B14F-4D97-AF65-F5344CB8AC3E}">
        <p14:creationId xmlns:p14="http://schemas.microsoft.com/office/powerpoint/2010/main" val="3978800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Doxology</a:t>
            </a:r>
            <a:endParaRPr lang="en-GB" dirty="0"/>
          </a:p>
        </p:txBody>
      </p:sp>
      <p:sp>
        <p:nvSpPr>
          <p:cNvPr id="3" name="Content Placeholder 2"/>
          <p:cNvSpPr>
            <a:spLocks noGrp="1"/>
          </p:cNvSpPr>
          <p:nvPr>
            <p:ph idx="1"/>
          </p:nvPr>
        </p:nvSpPr>
        <p:spPr/>
        <p:txBody>
          <a:bodyPr/>
          <a:lstStyle/>
          <a:p>
            <a:pPr marL="0" indent="0" algn="ctr">
              <a:buNone/>
            </a:pPr>
            <a:r>
              <a:rPr lang="en-GB" dirty="0"/>
              <a:t>Know that the Lord our God is good; </a:t>
            </a:r>
          </a:p>
          <a:p>
            <a:pPr marL="0" indent="0" algn="ctr">
              <a:buNone/>
            </a:pPr>
            <a:r>
              <a:rPr lang="en-GB" dirty="0"/>
              <a:t>his mercy is forever sure; </a:t>
            </a:r>
          </a:p>
          <a:p>
            <a:pPr marL="0" indent="0" algn="ctr">
              <a:buNone/>
            </a:pPr>
            <a:r>
              <a:rPr lang="en-GB" dirty="0"/>
              <a:t>his truth at all times firmly stood, </a:t>
            </a:r>
          </a:p>
          <a:p>
            <a:pPr marL="0" indent="0" algn="ctr">
              <a:buNone/>
            </a:pPr>
            <a:r>
              <a:rPr lang="en-GB" dirty="0"/>
              <a:t>and shall from age to age endure.</a:t>
            </a:r>
          </a:p>
          <a:p>
            <a:pPr marL="0" indent="0" algn="ctr">
              <a:buNone/>
            </a:pPr>
            <a:endParaRPr lang="en-GB" dirty="0"/>
          </a:p>
        </p:txBody>
      </p:sp>
    </p:spTree>
    <p:extLst>
      <p:ext uri="{BB962C8B-B14F-4D97-AF65-F5344CB8AC3E}">
        <p14:creationId xmlns:p14="http://schemas.microsoft.com/office/powerpoint/2010/main" val="1377255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Catechism Class</a:t>
            </a:r>
            <a:endParaRPr lang="en-ZA" dirty="0"/>
          </a:p>
        </p:txBody>
      </p:sp>
      <p:sp>
        <p:nvSpPr>
          <p:cNvPr id="3" name="Content Placeholder 2"/>
          <p:cNvSpPr>
            <a:spLocks noGrp="1"/>
          </p:cNvSpPr>
          <p:nvPr>
            <p:ph idx="1"/>
          </p:nvPr>
        </p:nvSpPr>
        <p:spPr/>
        <p:txBody>
          <a:bodyPr/>
          <a:lstStyle/>
          <a:p>
            <a:pPr marL="0" indent="0">
              <a:buNone/>
            </a:pPr>
            <a:r>
              <a:rPr lang="en-US" b="1" u="sng" dirty="0" smtClean="0"/>
              <a:t>Sunday 5 June</a:t>
            </a:r>
          </a:p>
          <a:p>
            <a:pPr marL="0" indent="0">
              <a:buNone/>
            </a:pPr>
            <a:r>
              <a:rPr lang="en-US" dirty="0" smtClean="0"/>
              <a:t>Recap of the Heidelberg Catechism</a:t>
            </a:r>
          </a:p>
          <a:p>
            <a:pPr marL="0" indent="0">
              <a:buNone/>
            </a:pPr>
            <a:r>
              <a:rPr lang="en-US" dirty="0" smtClean="0"/>
              <a:t>Any other questions…</a:t>
            </a:r>
          </a:p>
          <a:p>
            <a:pPr marL="0" indent="0">
              <a:buNone/>
            </a:pPr>
            <a:r>
              <a:rPr lang="en-US" dirty="0" smtClean="0"/>
              <a:t>Each person get the chance to, in language of preference, recite the answer to the first question of the Catechism in front of the class.</a:t>
            </a:r>
          </a:p>
          <a:p>
            <a:pPr marL="0" indent="0">
              <a:buNone/>
            </a:pPr>
            <a:r>
              <a:rPr lang="en-US" dirty="0" smtClean="0"/>
              <a:t>LONGER class – 09:30-11:00</a:t>
            </a:r>
            <a:endParaRPr lang="en-ZA" dirty="0"/>
          </a:p>
        </p:txBody>
      </p:sp>
    </p:spTree>
    <p:extLst>
      <p:ext uri="{BB962C8B-B14F-4D97-AF65-F5344CB8AC3E}">
        <p14:creationId xmlns:p14="http://schemas.microsoft.com/office/powerpoint/2010/main" val="45960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pray?</a:t>
            </a:r>
            <a:endParaRPr lang="en-ZA"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Prayer shows our </a:t>
            </a:r>
            <a:r>
              <a:rPr lang="en-US" dirty="0" smtClean="0">
                <a:solidFill>
                  <a:srgbClr val="00B050"/>
                </a:solidFill>
              </a:rPr>
              <a:t>dependence</a:t>
            </a:r>
            <a:r>
              <a:rPr lang="en-US" dirty="0" smtClean="0"/>
              <a:t> on God for all things.</a:t>
            </a:r>
            <a:endParaRPr lang="en-ZA" dirty="0"/>
          </a:p>
          <a:p>
            <a:pPr marL="0" indent="0">
              <a:buNone/>
            </a:pPr>
            <a:r>
              <a:rPr lang="en-ZA" dirty="0" smtClean="0"/>
              <a:t>Prayer </a:t>
            </a:r>
            <a:r>
              <a:rPr lang="en-ZA" dirty="0"/>
              <a:t>helps </a:t>
            </a:r>
            <a:r>
              <a:rPr lang="en-ZA" dirty="0">
                <a:solidFill>
                  <a:srgbClr val="00B050"/>
                </a:solidFill>
              </a:rPr>
              <a:t>our hearts to keep desiring and seeking God </a:t>
            </a:r>
            <a:r>
              <a:rPr lang="en-ZA" dirty="0"/>
              <a:t>as we develop habits to seek God in every hour of necessity. </a:t>
            </a:r>
          </a:p>
          <a:p>
            <a:pPr marL="0" indent="0">
              <a:buNone/>
            </a:pPr>
            <a:r>
              <a:rPr lang="en-ZA" dirty="0" smtClean="0"/>
              <a:t>Prayer </a:t>
            </a:r>
            <a:r>
              <a:rPr lang="en-ZA" dirty="0"/>
              <a:t>helps us to </a:t>
            </a:r>
            <a:r>
              <a:rPr lang="en-ZA" dirty="0">
                <a:solidFill>
                  <a:srgbClr val="FF0000"/>
                </a:solidFill>
              </a:rPr>
              <a:t>keep shameful and sinful desires out of our minds. </a:t>
            </a:r>
          </a:p>
          <a:p>
            <a:pPr marL="0" indent="0">
              <a:buNone/>
            </a:pPr>
            <a:r>
              <a:rPr lang="en-ZA" dirty="0" smtClean="0"/>
              <a:t>Prayer </a:t>
            </a:r>
            <a:r>
              <a:rPr lang="en-ZA" dirty="0">
                <a:solidFill>
                  <a:srgbClr val="00B050"/>
                </a:solidFill>
              </a:rPr>
              <a:t>prepares us to receive the good things </a:t>
            </a:r>
            <a:r>
              <a:rPr lang="en-ZA" dirty="0"/>
              <a:t>which God has in store for us with true gratitude and thanksgiving since our prayers remind us that all things come from God’s hand. </a:t>
            </a:r>
          </a:p>
          <a:p>
            <a:pPr marL="0" indent="0">
              <a:buNone/>
            </a:pPr>
            <a:r>
              <a:rPr lang="en-ZA" dirty="0" smtClean="0"/>
              <a:t>Prayer </a:t>
            </a:r>
            <a:r>
              <a:rPr lang="en-ZA" dirty="0"/>
              <a:t>also helps believers to </a:t>
            </a:r>
            <a:r>
              <a:rPr lang="en-ZA" dirty="0">
                <a:solidFill>
                  <a:srgbClr val="00B050"/>
                </a:solidFill>
              </a:rPr>
              <a:t>long more earnestly for God’s favour</a:t>
            </a:r>
            <a:r>
              <a:rPr lang="en-ZA" dirty="0"/>
              <a:t> and have greater pleasure in receiving the blessings which have been obtained through prayer. </a:t>
            </a:r>
          </a:p>
          <a:p>
            <a:pPr marL="0" indent="0">
              <a:buNone/>
            </a:pPr>
            <a:r>
              <a:rPr lang="en-ZA" dirty="0" smtClean="0"/>
              <a:t>Prayer </a:t>
            </a:r>
            <a:r>
              <a:rPr lang="en-ZA" dirty="0"/>
              <a:t>confirms the thought of providence in the minds of believers, helping us to </a:t>
            </a:r>
            <a:r>
              <a:rPr lang="en-ZA" dirty="0">
                <a:solidFill>
                  <a:srgbClr val="00B050"/>
                </a:solidFill>
              </a:rPr>
              <a:t>see that God’s promises will never fail</a:t>
            </a:r>
            <a:r>
              <a:rPr lang="en-ZA" dirty="0"/>
              <a:t>. </a:t>
            </a:r>
          </a:p>
          <a:p>
            <a:pPr marL="0" indent="0">
              <a:buNone/>
            </a:pPr>
            <a:endParaRPr lang="en-ZA" dirty="0"/>
          </a:p>
        </p:txBody>
      </p:sp>
    </p:spTree>
    <p:extLst>
      <p:ext uri="{BB962C8B-B14F-4D97-AF65-F5344CB8AC3E}">
        <p14:creationId xmlns:p14="http://schemas.microsoft.com/office/powerpoint/2010/main" val="907599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what manner should we pray?</a:t>
            </a:r>
            <a:endParaRPr lang="en-ZA" dirty="0"/>
          </a:p>
        </p:txBody>
      </p:sp>
      <p:sp>
        <p:nvSpPr>
          <p:cNvPr id="3" name="Content Placeholder 2"/>
          <p:cNvSpPr>
            <a:spLocks noGrp="1"/>
          </p:cNvSpPr>
          <p:nvPr>
            <p:ph idx="1"/>
          </p:nvPr>
        </p:nvSpPr>
        <p:spPr/>
        <p:txBody>
          <a:bodyPr/>
          <a:lstStyle/>
          <a:p>
            <a:pPr marL="0" indent="0">
              <a:buNone/>
            </a:pPr>
            <a:r>
              <a:rPr lang="en-US" dirty="0" smtClean="0">
                <a:solidFill>
                  <a:srgbClr val="00B050"/>
                </a:solidFill>
              </a:rPr>
              <a:t>From the heart </a:t>
            </a:r>
            <a:r>
              <a:rPr lang="en-US" dirty="0" smtClean="0"/>
              <a:t>- </a:t>
            </a:r>
            <a:r>
              <a:rPr lang="en-ZA" dirty="0" smtClean="0"/>
              <a:t>an outpouring and expression of internal feeling before God .</a:t>
            </a:r>
          </a:p>
          <a:p>
            <a:pPr marL="0" indent="0">
              <a:buNone/>
            </a:pPr>
            <a:r>
              <a:rPr lang="en-ZA" dirty="0" smtClean="0">
                <a:solidFill>
                  <a:srgbClr val="00B050"/>
                </a:solidFill>
              </a:rPr>
              <a:t>Acknowledging sin </a:t>
            </a:r>
            <a:r>
              <a:rPr lang="en-ZA" dirty="0" smtClean="0"/>
              <a:t>– know that we are sinful people who deserve only God's wrath.</a:t>
            </a:r>
          </a:p>
          <a:p>
            <a:pPr marL="0" indent="0">
              <a:buNone/>
            </a:pPr>
            <a:r>
              <a:rPr lang="en-ZA" dirty="0" smtClean="0">
                <a:solidFill>
                  <a:srgbClr val="00B050"/>
                </a:solidFill>
              </a:rPr>
              <a:t>Confident in Christ </a:t>
            </a:r>
            <a:r>
              <a:rPr lang="en-ZA" dirty="0" smtClean="0"/>
              <a:t>– because we belong to Christ and for the sake of Christ, God will most certainly hear our prayer.</a:t>
            </a:r>
            <a:r>
              <a:rPr lang="en-US" dirty="0" smtClean="0"/>
              <a:t> </a:t>
            </a:r>
            <a:endParaRPr lang="en-ZA" dirty="0"/>
          </a:p>
        </p:txBody>
      </p:sp>
    </p:spTree>
    <p:extLst>
      <p:ext uri="{BB962C8B-B14F-4D97-AF65-F5344CB8AC3E}">
        <p14:creationId xmlns:p14="http://schemas.microsoft.com/office/powerpoint/2010/main" val="293504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we pray?</a:t>
            </a:r>
            <a:endParaRPr lang="en-ZA" dirty="0"/>
          </a:p>
        </p:txBody>
      </p:sp>
      <p:sp>
        <p:nvSpPr>
          <p:cNvPr id="3" name="Content Placeholder 2"/>
          <p:cNvSpPr>
            <a:spLocks noGrp="1"/>
          </p:cNvSpPr>
          <p:nvPr>
            <p:ph idx="1"/>
          </p:nvPr>
        </p:nvSpPr>
        <p:spPr/>
        <p:txBody>
          <a:bodyPr/>
          <a:lstStyle/>
          <a:p>
            <a:pPr marL="0" indent="0">
              <a:buNone/>
            </a:pPr>
            <a:r>
              <a:rPr lang="en-US" dirty="0" smtClean="0"/>
              <a:t>Matthew 6:1-14</a:t>
            </a:r>
          </a:p>
          <a:p>
            <a:pPr marL="0" indent="0">
              <a:buNone/>
            </a:pPr>
            <a:endParaRPr lang="en-US" dirty="0"/>
          </a:p>
          <a:p>
            <a:pPr marL="0" indent="0">
              <a:buNone/>
            </a:pPr>
            <a:r>
              <a:rPr lang="en-US" dirty="0" smtClean="0"/>
              <a:t>This is a model for what our prayers should look like, not words to be merely formally repeated.</a:t>
            </a:r>
            <a:endParaRPr lang="en-ZA" dirty="0"/>
          </a:p>
        </p:txBody>
      </p:sp>
    </p:spTree>
    <p:extLst>
      <p:ext uri="{BB962C8B-B14F-4D97-AF65-F5344CB8AC3E}">
        <p14:creationId xmlns:p14="http://schemas.microsoft.com/office/powerpoint/2010/main" val="3077982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Father in heaven</a:t>
            </a:r>
            <a:endParaRPr lang="en-ZA" dirty="0"/>
          </a:p>
        </p:txBody>
      </p:sp>
      <p:sp>
        <p:nvSpPr>
          <p:cNvPr id="3" name="Content Placeholder 2"/>
          <p:cNvSpPr>
            <a:spLocks noGrp="1"/>
          </p:cNvSpPr>
          <p:nvPr>
            <p:ph idx="1"/>
          </p:nvPr>
        </p:nvSpPr>
        <p:spPr/>
        <p:txBody>
          <a:bodyPr/>
          <a:lstStyle/>
          <a:p>
            <a:pPr marL="0" indent="0">
              <a:buNone/>
            </a:pPr>
            <a:r>
              <a:rPr lang="en-US" dirty="0" smtClean="0"/>
              <a:t>True prayer begins with a relationship with the true God.</a:t>
            </a:r>
          </a:p>
          <a:p>
            <a:pPr marL="0" indent="0">
              <a:buNone/>
            </a:pPr>
            <a:r>
              <a:rPr lang="en-US" dirty="0" smtClean="0"/>
              <a:t>God has become our father through Christ.</a:t>
            </a:r>
          </a:p>
          <a:p>
            <a:pPr marL="0" indent="0">
              <a:buNone/>
            </a:pPr>
            <a:r>
              <a:rPr lang="en-US" dirty="0" smtClean="0"/>
              <a:t>God, the Almighty King who reigns over all things, can be approached as we would approach a father with a request.</a:t>
            </a:r>
            <a:endParaRPr lang="en-ZA" dirty="0"/>
          </a:p>
        </p:txBody>
      </p:sp>
    </p:spTree>
    <p:extLst>
      <p:ext uri="{BB962C8B-B14F-4D97-AF65-F5344CB8AC3E}">
        <p14:creationId xmlns:p14="http://schemas.microsoft.com/office/powerpoint/2010/main" val="534699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Father in heaven</a:t>
            </a:r>
            <a:endParaRPr lang="en-ZA" dirty="0"/>
          </a:p>
        </p:txBody>
      </p:sp>
      <p:sp>
        <p:nvSpPr>
          <p:cNvPr id="3" name="Content Placeholder 2"/>
          <p:cNvSpPr>
            <a:spLocks noGrp="1"/>
          </p:cNvSpPr>
          <p:nvPr>
            <p:ph idx="1"/>
          </p:nvPr>
        </p:nvSpPr>
        <p:spPr>
          <a:xfrm>
            <a:off x="457200" y="1600200"/>
            <a:ext cx="3754760" cy="4565104"/>
          </a:xfrm>
        </p:spPr>
        <p:txBody>
          <a:bodyPr>
            <a:normAutofit lnSpcReduction="10000"/>
          </a:bodyPr>
          <a:lstStyle/>
          <a:p>
            <a:pPr marL="0" indent="0">
              <a:buNone/>
            </a:pPr>
            <a:r>
              <a:rPr lang="en-US" dirty="0" smtClean="0"/>
              <a:t>Just like JF Kennedy's son had access to his father, POTUS.</a:t>
            </a:r>
          </a:p>
          <a:p>
            <a:pPr marL="0" indent="0">
              <a:buNone/>
            </a:pPr>
            <a:endParaRPr lang="en-US" dirty="0"/>
          </a:p>
          <a:p>
            <a:pPr marL="0" indent="0">
              <a:buNone/>
            </a:pPr>
            <a:r>
              <a:rPr lang="en-US" dirty="0" smtClean="0"/>
              <a:t>Because of Christ we can come to God as our Father, trusting and knowing that he will not turn us away.</a:t>
            </a:r>
            <a:endParaRPr lang="en-ZA"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236" y="2348880"/>
            <a:ext cx="2404076" cy="3132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502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Hallowed be your name</a:t>
            </a:r>
            <a:endParaRPr lang="en-ZA" dirty="0"/>
          </a:p>
        </p:txBody>
      </p:sp>
      <p:sp>
        <p:nvSpPr>
          <p:cNvPr id="3" name="Content Placeholder 2"/>
          <p:cNvSpPr>
            <a:spLocks noGrp="1"/>
          </p:cNvSpPr>
          <p:nvPr>
            <p:ph idx="1"/>
          </p:nvPr>
        </p:nvSpPr>
        <p:spPr/>
        <p:txBody>
          <a:bodyPr/>
          <a:lstStyle/>
          <a:p>
            <a:pPr marL="0" indent="0">
              <a:buNone/>
            </a:pPr>
            <a:r>
              <a:rPr lang="en-US" dirty="0" smtClean="0"/>
              <a:t>God's glory should be the ultimate focus of our lives and prayers.</a:t>
            </a:r>
          </a:p>
          <a:p>
            <a:pPr marL="0" indent="0">
              <a:buNone/>
            </a:pPr>
            <a:r>
              <a:rPr lang="en-US" dirty="0" smtClean="0"/>
              <a:t>We must pray that God would receive the honour, reverence, worship and praise to which he is entitled. </a:t>
            </a:r>
          </a:p>
          <a:p>
            <a:pPr marL="0" indent="0">
              <a:buNone/>
            </a:pPr>
            <a:r>
              <a:rPr lang="en-US" dirty="0" smtClean="0"/>
              <a:t>We should pray that in our lives, thoughts, words and actions – God's name would be glorified. </a:t>
            </a:r>
            <a:endParaRPr lang="en-ZA" dirty="0"/>
          </a:p>
        </p:txBody>
      </p:sp>
    </p:spTree>
    <p:extLst>
      <p:ext uri="{BB962C8B-B14F-4D97-AF65-F5344CB8AC3E}">
        <p14:creationId xmlns:p14="http://schemas.microsoft.com/office/powerpoint/2010/main" val="2460824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kingdom come</a:t>
            </a:r>
            <a:endParaRPr lang="en-ZA"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church is the fruit of God's kingdom – the place where God is recognised as king.</a:t>
            </a:r>
          </a:p>
          <a:p>
            <a:pPr marL="0" indent="0">
              <a:buNone/>
            </a:pPr>
            <a:r>
              <a:rPr lang="en-US" dirty="0" smtClean="0"/>
              <a:t>We should pray that in our own lives, God would rule us by his Word and Spirit.</a:t>
            </a:r>
          </a:p>
          <a:p>
            <a:pPr marL="0" indent="0">
              <a:buNone/>
            </a:pPr>
            <a:r>
              <a:rPr lang="en-US" dirty="0" smtClean="0"/>
              <a:t>We should pray that God will preserve and grow the church.</a:t>
            </a:r>
          </a:p>
          <a:p>
            <a:pPr marL="0" indent="0">
              <a:buNone/>
            </a:pPr>
            <a:r>
              <a:rPr lang="en-US" dirty="0" smtClean="0"/>
              <a:t>We should pray that all things/people/powers that set themselves up against God will be destroyed.</a:t>
            </a:r>
            <a:endParaRPr lang="en-ZA" dirty="0"/>
          </a:p>
        </p:txBody>
      </p:sp>
    </p:spTree>
    <p:extLst>
      <p:ext uri="{BB962C8B-B14F-4D97-AF65-F5344CB8AC3E}">
        <p14:creationId xmlns:p14="http://schemas.microsoft.com/office/powerpoint/2010/main" val="4077331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1336</Words>
  <Application>Microsoft Office PowerPoint</Application>
  <PresentationFormat>On-screen Show (4:3)</PresentationFormat>
  <Paragraphs>109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A life of prayer</vt:lpstr>
      <vt:lpstr>What is prayer?</vt:lpstr>
      <vt:lpstr>Why should we pray?</vt:lpstr>
      <vt:lpstr>In what manner should we pray?</vt:lpstr>
      <vt:lpstr>How should we pray?</vt:lpstr>
      <vt:lpstr>Our Father in heaven</vt:lpstr>
      <vt:lpstr>Our Father in heaven</vt:lpstr>
      <vt:lpstr>Hallowed be your name</vt:lpstr>
      <vt:lpstr>Your kingdom come</vt:lpstr>
      <vt:lpstr>Your will be done on earth as in heaven</vt:lpstr>
      <vt:lpstr>Notice:</vt:lpstr>
      <vt:lpstr>Give us our daily bread</vt:lpstr>
      <vt:lpstr>Forgive us our sins as we forgive those who sin against us</vt:lpstr>
      <vt:lpstr>And lead us not into temptation but deliver us from evil</vt:lpstr>
      <vt:lpstr>Notice:</vt:lpstr>
      <vt:lpstr>For yours is the kingdom, the power and the glory, for ever and ever, Amen.</vt:lpstr>
      <vt:lpstr>Would it be right to pray for the following?</vt:lpstr>
      <vt:lpstr>Questions</vt:lpstr>
      <vt:lpstr>PowerPoint Presentation</vt:lpstr>
      <vt:lpstr>Doxology - Praise</vt:lpstr>
      <vt:lpstr>Doxology</vt:lpstr>
      <vt:lpstr>Next Catechism Class</vt:lpstr>
    </vt:vector>
  </TitlesOfParts>
  <Company>North-West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life of prayer</dc:title>
  <dc:creator>NWUUser</dc:creator>
  <cp:lastModifiedBy>NWUUser</cp:lastModifiedBy>
  <cp:revision>10</cp:revision>
  <dcterms:created xsi:type="dcterms:W3CDTF">2016-05-18T09:28:36Z</dcterms:created>
  <dcterms:modified xsi:type="dcterms:W3CDTF">2016-05-18T13:22:09Z</dcterms:modified>
</cp:coreProperties>
</file>