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71" r:id="rId4"/>
    <p:sldId id="272" r:id="rId5"/>
    <p:sldId id="259" r:id="rId6"/>
    <p:sldId id="273" r:id="rId7"/>
    <p:sldId id="261" r:id="rId8"/>
    <p:sldId id="262" r:id="rId9"/>
    <p:sldId id="274" r:id="rId10"/>
    <p:sldId id="263" r:id="rId11"/>
    <p:sldId id="275" r:id="rId12"/>
    <p:sldId id="264" r:id="rId13"/>
    <p:sldId id="276" r:id="rId14"/>
    <p:sldId id="265" r:id="rId15"/>
    <p:sldId id="277" r:id="rId16"/>
    <p:sldId id="266" r:id="rId17"/>
    <p:sldId id="278" r:id="rId18"/>
    <p:sldId id="267" r:id="rId19"/>
    <p:sldId id="279" r:id="rId20"/>
    <p:sldId id="268" r:id="rId21"/>
    <p:sldId id="280" r:id="rId22"/>
    <p:sldId id="269" r:id="rId23"/>
    <p:sldId id="281" r:id="rId24"/>
    <p:sldId id="270" r:id="rId25"/>
    <p:sldId id="282" r:id="rId26"/>
    <p:sldId id="283"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9D984B97-2484-4F6A-9F75-3230EE0263A4}" type="datetimeFigureOut">
              <a:rPr lang="en-ZA" smtClean="0"/>
              <a:t>2016/05/14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8F64893-4582-42B5-BC3A-2CBE61ED9951}" type="slidenum">
              <a:rPr lang="en-ZA" smtClean="0"/>
              <a:t>‹#›</a:t>
            </a:fld>
            <a:endParaRPr lang="en-ZA"/>
          </a:p>
        </p:txBody>
      </p:sp>
    </p:spTree>
    <p:extLst>
      <p:ext uri="{BB962C8B-B14F-4D97-AF65-F5344CB8AC3E}">
        <p14:creationId xmlns:p14="http://schemas.microsoft.com/office/powerpoint/2010/main" val="3704953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9D984B97-2484-4F6A-9F75-3230EE0263A4}" type="datetimeFigureOut">
              <a:rPr lang="en-ZA" smtClean="0"/>
              <a:t>2016/05/14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8F64893-4582-42B5-BC3A-2CBE61ED9951}" type="slidenum">
              <a:rPr lang="en-ZA" smtClean="0"/>
              <a:t>‹#›</a:t>
            </a:fld>
            <a:endParaRPr lang="en-ZA"/>
          </a:p>
        </p:txBody>
      </p:sp>
    </p:spTree>
    <p:extLst>
      <p:ext uri="{BB962C8B-B14F-4D97-AF65-F5344CB8AC3E}">
        <p14:creationId xmlns:p14="http://schemas.microsoft.com/office/powerpoint/2010/main" val="3756241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9D984B97-2484-4F6A-9F75-3230EE0263A4}" type="datetimeFigureOut">
              <a:rPr lang="en-ZA" smtClean="0"/>
              <a:t>2016/05/14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8F64893-4582-42B5-BC3A-2CBE61ED9951}" type="slidenum">
              <a:rPr lang="en-ZA" smtClean="0"/>
              <a:t>‹#›</a:t>
            </a:fld>
            <a:endParaRPr lang="en-ZA"/>
          </a:p>
        </p:txBody>
      </p:sp>
    </p:spTree>
    <p:extLst>
      <p:ext uri="{BB962C8B-B14F-4D97-AF65-F5344CB8AC3E}">
        <p14:creationId xmlns:p14="http://schemas.microsoft.com/office/powerpoint/2010/main" val="4166410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9D984B97-2484-4F6A-9F75-3230EE0263A4}" type="datetimeFigureOut">
              <a:rPr lang="en-ZA" smtClean="0"/>
              <a:t>2016/05/14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8F64893-4582-42B5-BC3A-2CBE61ED9951}" type="slidenum">
              <a:rPr lang="en-ZA" smtClean="0"/>
              <a:t>‹#›</a:t>
            </a:fld>
            <a:endParaRPr lang="en-ZA"/>
          </a:p>
        </p:txBody>
      </p:sp>
    </p:spTree>
    <p:extLst>
      <p:ext uri="{BB962C8B-B14F-4D97-AF65-F5344CB8AC3E}">
        <p14:creationId xmlns:p14="http://schemas.microsoft.com/office/powerpoint/2010/main" val="4216123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984B97-2484-4F6A-9F75-3230EE0263A4}" type="datetimeFigureOut">
              <a:rPr lang="en-ZA" smtClean="0"/>
              <a:t>2016/05/14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8F64893-4582-42B5-BC3A-2CBE61ED9951}" type="slidenum">
              <a:rPr lang="en-ZA" smtClean="0"/>
              <a:t>‹#›</a:t>
            </a:fld>
            <a:endParaRPr lang="en-ZA"/>
          </a:p>
        </p:txBody>
      </p:sp>
    </p:spTree>
    <p:extLst>
      <p:ext uri="{BB962C8B-B14F-4D97-AF65-F5344CB8AC3E}">
        <p14:creationId xmlns:p14="http://schemas.microsoft.com/office/powerpoint/2010/main" val="2637494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9D984B97-2484-4F6A-9F75-3230EE0263A4}" type="datetimeFigureOut">
              <a:rPr lang="en-ZA" smtClean="0"/>
              <a:t>2016/05/14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8F64893-4582-42B5-BC3A-2CBE61ED9951}" type="slidenum">
              <a:rPr lang="en-ZA" smtClean="0"/>
              <a:t>‹#›</a:t>
            </a:fld>
            <a:endParaRPr lang="en-ZA"/>
          </a:p>
        </p:txBody>
      </p:sp>
    </p:spTree>
    <p:extLst>
      <p:ext uri="{BB962C8B-B14F-4D97-AF65-F5344CB8AC3E}">
        <p14:creationId xmlns:p14="http://schemas.microsoft.com/office/powerpoint/2010/main" val="1688508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9D984B97-2484-4F6A-9F75-3230EE0263A4}" type="datetimeFigureOut">
              <a:rPr lang="en-ZA" smtClean="0"/>
              <a:t>2016/05/14</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F8F64893-4582-42B5-BC3A-2CBE61ED9951}" type="slidenum">
              <a:rPr lang="en-ZA" smtClean="0"/>
              <a:t>‹#›</a:t>
            </a:fld>
            <a:endParaRPr lang="en-ZA"/>
          </a:p>
        </p:txBody>
      </p:sp>
    </p:spTree>
    <p:extLst>
      <p:ext uri="{BB962C8B-B14F-4D97-AF65-F5344CB8AC3E}">
        <p14:creationId xmlns:p14="http://schemas.microsoft.com/office/powerpoint/2010/main" val="1700621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9D984B97-2484-4F6A-9F75-3230EE0263A4}" type="datetimeFigureOut">
              <a:rPr lang="en-ZA" smtClean="0"/>
              <a:t>2016/05/14</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F8F64893-4582-42B5-BC3A-2CBE61ED9951}" type="slidenum">
              <a:rPr lang="en-ZA" smtClean="0"/>
              <a:t>‹#›</a:t>
            </a:fld>
            <a:endParaRPr lang="en-ZA"/>
          </a:p>
        </p:txBody>
      </p:sp>
    </p:spTree>
    <p:extLst>
      <p:ext uri="{BB962C8B-B14F-4D97-AF65-F5344CB8AC3E}">
        <p14:creationId xmlns:p14="http://schemas.microsoft.com/office/powerpoint/2010/main" val="2807322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84B97-2484-4F6A-9F75-3230EE0263A4}" type="datetimeFigureOut">
              <a:rPr lang="en-ZA" smtClean="0"/>
              <a:t>2016/05/14</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F8F64893-4582-42B5-BC3A-2CBE61ED9951}" type="slidenum">
              <a:rPr lang="en-ZA" smtClean="0"/>
              <a:t>‹#›</a:t>
            </a:fld>
            <a:endParaRPr lang="en-ZA"/>
          </a:p>
        </p:txBody>
      </p:sp>
    </p:spTree>
    <p:extLst>
      <p:ext uri="{BB962C8B-B14F-4D97-AF65-F5344CB8AC3E}">
        <p14:creationId xmlns:p14="http://schemas.microsoft.com/office/powerpoint/2010/main" val="2566086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984B97-2484-4F6A-9F75-3230EE0263A4}" type="datetimeFigureOut">
              <a:rPr lang="en-ZA" smtClean="0"/>
              <a:t>2016/05/14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8F64893-4582-42B5-BC3A-2CBE61ED9951}" type="slidenum">
              <a:rPr lang="en-ZA" smtClean="0"/>
              <a:t>‹#›</a:t>
            </a:fld>
            <a:endParaRPr lang="en-ZA"/>
          </a:p>
        </p:txBody>
      </p:sp>
    </p:spTree>
    <p:extLst>
      <p:ext uri="{BB962C8B-B14F-4D97-AF65-F5344CB8AC3E}">
        <p14:creationId xmlns:p14="http://schemas.microsoft.com/office/powerpoint/2010/main" val="364069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984B97-2484-4F6A-9F75-3230EE0263A4}" type="datetimeFigureOut">
              <a:rPr lang="en-ZA" smtClean="0"/>
              <a:t>2016/05/14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8F64893-4582-42B5-BC3A-2CBE61ED9951}" type="slidenum">
              <a:rPr lang="en-ZA" smtClean="0"/>
              <a:t>‹#›</a:t>
            </a:fld>
            <a:endParaRPr lang="en-ZA"/>
          </a:p>
        </p:txBody>
      </p:sp>
    </p:spTree>
    <p:extLst>
      <p:ext uri="{BB962C8B-B14F-4D97-AF65-F5344CB8AC3E}">
        <p14:creationId xmlns:p14="http://schemas.microsoft.com/office/powerpoint/2010/main" val="3182747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984B97-2484-4F6A-9F75-3230EE0263A4}" type="datetimeFigureOut">
              <a:rPr lang="en-ZA" smtClean="0"/>
              <a:t>2016/05/14</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F64893-4582-42B5-BC3A-2CBE61ED9951}" type="slidenum">
              <a:rPr lang="en-ZA" smtClean="0"/>
              <a:t>‹#›</a:t>
            </a:fld>
            <a:endParaRPr lang="en-ZA"/>
          </a:p>
        </p:txBody>
      </p:sp>
    </p:spTree>
    <p:extLst>
      <p:ext uri="{BB962C8B-B14F-4D97-AF65-F5344CB8AC3E}">
        <p14:creationId xmlns:p14="http://schemas.microsoft.com/office/powerpoint/2010/main" val="3119919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Perfect Law of God</a:t>
            </a:r>
            <a:endParaRPr lang="en-ZA" dirty="0"/>
          </a:p>
        </p:txBody>
      </p:sp>
      <p:sp>
        <p:nvSpPr>
          <p:cNvPr id="3" name="Subtitle 2"/>
          <p:cNvSpPr>
            <a:spLocks noGrp="1"/>
          </p:cNvSpPr>
          <p:nvPr>
            <p:ph type="subTitle" idx="1"/>
          </p:nvPr>
        </p:nvSpPr>
        <p:spPr/>
        <p:txBody>
          <a:bodyPr/>
          <a:lstStyle/>
          <a:p>
            <a:r>
              <a:rPr lang="en-US" dirty="0" smtClean="0"/>
              <a:t>Heidelberg Catechism Q/A: 94-115</a:t>
            </a:r>
            <a:endParaRPr lang="en-ZA" dirty="0"/>
          </a:p>
        </p:txBody>
      </p:sp>
    </p:spTree>
    <p:extLst>
      <p:ext uri="{BB962C8B-B14F-4D97-AF65-F5344CB8AC3E}">
        <p14:creationId xmlns:p14="http://schemas.microsoft.com/office/powerpoint/2010/main" val="586238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not misuse God's name.</a:t>
            </a:r>
            <a:endParaRPr lang="en-ZA" dirty="0"/>
          </a:p>
        </p:txBody>
      </p:sp>
      <p:sp>
        <p:nvSpPr>
          <p:cNvPr id="3" name="Content Placeholder 2"/>
          <p:cNvSpPr>
            <a:spLocks noGrp="1"/>
          </p:cNvSpPr>
          <p:nvPr>
            <p:ph idx="1"/>
          </p:nvPr>
        </p:nvSpPr>
        <p:spPr/>
        <p:txBody>
          <a:bodyPr>
            <a:normAutofit fontScale="92500"/>
          </a:bodyPr>
          <a:lstStyle/>
          <a:p>
            <a:pPr marL="0" indent="0">
              <a:buNone/>
            </a:pPr>
            <a:r>
              <a:rPr lang="en-US" dirty="0" smtClean="0"/>
              <a:t>To take someone's name [E.g. Marriage] – to make an exclusive commitment to that person.</a:t>
            </a:r>
          </a:p>
          <a:p>
            <a:pPr marL="0" indent="0">
              <a:buNone/>
            </a:pPr>
            <a:r>
              <a:rPr lang="en-US" dirty="0" smtClean="0"/>
              <a:t>We profess faith in Christ – but, if we are not sincere and obedient, we take God's name in vain.</a:t>
            </a:r>
          </a:p>
          <a:p>
            <a:pPr marL="0" indent="0">
              <a:buNone/>
            </a:pPr>
            <a:r>
              <a:rPr lang="en-US" dirty="0" smtClean="0"/>
              <a:t>Use God's name with reverence – not as a curse word.</a:t>
            </a:r>
          </a:p>
          <a:p>
            <a:pPr marL="0" indent="0">
              <a:buNone/>
            </a:pPr>
            <a:r>
              <a:rPr lang="en-US" dirty="0" smtClean="0"/>
              <a:t>Outward form of worship etc. might be right – but if our attitude and lives do not conform to God's word – hypocrisy. </a:t>
            </a:r>
            <a:endParaRPr lang="en-ZA" dirty="0"/>
          </a:p>
        </p:txBody>
      </p:sp>
    </p:spTree>
    <p:extLst>
      <p:ext uri="{BB962C8B-B14F-4D97-AF65-F5344CB8AC3E}">
        <p14:creationId xmlns:p14="http://schemas.microsoft.com/office/powerpoint/2010/main" val="2911866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Fourth Commandment</a:t>
            </a:r>
            <a:endParaRPr lang="en-ZA" dirty="0"/>
          </a:p>
        </p:txBody>
      </p:sp>
      <p:sp>
        <p:nvSpPr>
          <p:cNvPr id="3" name="Content Placeholder 2"/>
          <p:cNvSpPr>
            <a:spLocks noGrp="1"/>
          </p:cNvSpPr>
          <p:nvPr>
            <p:ph idx="1"/>
          </p:nvPr>
        </p:nvSpPr>
        <p:spPr/>
        <p:txBody>
          <a:bodyPr>
            <a:normAutofit fontScale="92500" lnSpcReduction="20000"/>
          </a:bodyPr>
          <a:lstStyle/>
          <a:p>
            <a:pPr marL="0" indent="0">
              <a:buNone/>
            </a:pPr>
            <a:r>
              <a:rPr lang="en-ZA" i="1" dirty="0" smtClean="0"/>
              <a:t>Exodus 20:8-11 - Remember the Sabbath day by keeping it holy. Six days you shall labour and do all your work, but the seventh day is a Sabbath to the Lord your God. On it you shall not do any work, neither you, nor your son or daughter, nor your male or female servant, nor your animals, nor any foreigner residing in your towns. For in six days the Lord made the heavens and the earth, the sea, and all that is in them, but he rested on the seventh day. Therefore the Lord blessed the Sabbath day and made it holy.</a:t>
            </a:r>
            <a:endParaRPr lang="en-ZA" i="1" dirty="0"/>
          </a:p>
        </p:txBody>
      </p:sp>
    </p:spTree>
    <p:extLst>
      <p:ext uri="{BB962C8B-B14F-4D97-AF65-F5344CB8AC3E}">
        <p14:creationId xmlns:p14="http://schemas.microsoft.com/office/powerpoint/2010/main" val="3660820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Remember the Sabbath day, keep it holy.</a:t>
            </a:r>
            <a:endParaRPr lang="en-ZA" dirty="0"/>
          </a:p>
        </p:txBody>
      </p:sp>
      <p:sp>
        <p:nvSpPr>
          <p:cNvPr id="3" name="Content Placeholder 2"/>
          <p:cNvSpPr>
            <a:spLocks noGrp="1"/>
          </p:cNvSpPr>
          <p:nvPr>
            <p:ph idx="1"/>
          </p:nvPr>
        </p:nvSpPr>
        <p:spPr/>
        <p:txBody>
          <a:bodyPr/>
          <a:lstStyle/>
          <a:p>
            <a:pPr marL="0" indent="0">
              <a:buNone/>
            </a:pPr>
            <a:r>
              <a:rPr lang="en-US" dirty="0" smtClean="0"/>
              <a:t>Temporary ceremonial aspect &amp; enduring permanent moral element.</a:t>
            </a:r>
          </a:p>
          <a:p>
            <a:pPr marL="0" indent="0">
              <a:buNone/>
            </a:pPr>
            <a:r>
              <a:rPr lang="en-US" dirty="0" smtClean="0"/>
              <a:t>Day of rest – not TV/Games/Lounging</a:t>
            </a:r>
            <a:r>
              <a:rPr lang="en-ZA" dirty="0" smtClean="0"/>
              <a:t>, but attend to church, learn God's Word, use sacraments.</a:t>
            </a:r>
          </a:p>
          <a:p>
            <a:pPr marL="0" indent="0">
              <a:buNone/>
            </a:pPr>
            <a:r>
              <a:rPr lang="en-US" dirty="0" smtClean="0"/>
              <a:t>Saturday or Sunday (Acts 20:7)</a:t>
            </a:r>
          </a:p>
          <a:p>
            <a:pPr marL="0" indent="0">
              <a:buNone/>
            </a:pPr>
            <a:r>
              <a:rPr lang="en-US" dirty="0" smtClean="0"/>
              <a:t>Six days of work – 1 day of rest.</a:t>
            </a:r>
            <a:endParaRPr lang="en-ZA" dirty="0" smtClean="0"/>
          </a:p>
        </p:txBody>
      </p:sp>
    </p:spTree>
    <p:extLst>
      <p:ext uri="{BB962C8B-B14F-4D97-AF65-F5344CB8AC3E}">
        <p14:creationId xmlns:p14="http://schemas.microsoft.com/office/powerpoint/2010/main" val="2759943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Fifth Commandment</a:t>
            </a:r>
            <a:endParaRPr lang="en-ZA" dirty="0"/>
          </a:p>
        </p:txBody>
      </p:sp>
      <p:sp>
        <p:nvSpPr>
          <p:cNvPr id="3" name="Content Placeholder 2"/>
          <p:cNvSpPr>
            <a:spLocks noGrp="1"/>
          </p:cNvSpPr>
          <p:nvPr>
            <p:ph idx="1"/>
          </p:nvPr>
        </p:nvSpPr>
        <p:spPr/>
        <p:txBody>
          <a:bodyPr>
            <a:normAutofit/>
          </a:bodyPr>
          <a:lstStyle/>
          <a:p>
            <a:pPr marL="0" indent="0">
              <a:buNone/>
            </a:pPr>
            <a:r>
              <a:rPr lang="en-ZA" i="1" dirty="0" smtClean="0"/>
              <a:t>Exodus 20:12 - Honour your father and your mother, so that you may live long in the land the Lord your God is giving you.</a:t>
            </a:r>
            <a:endParaRPr lang="en-ZA" i="1" dirty="0"/>
          </a:p>
        </p:txBody>
      </p:sp>
    </p:spTree>
    <p:extLst>
      <p:ext uri="{BB962C8B-B14F-4D97-AF65-F5344CB8AC3E}">
        <p14:creationId xmlns:p14="http://schemas.microsoft.com/office/powerpoint/2010/main" val="4092376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Honour authority</a:t>
            </a:r>
            <a:endParaRPr lang="en-ZA"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Jesus came to do the will of his Father</a:t>
            </a:r>
            <a:r>
              <a:rPr lang="en-ZA" dirty="0" smtClean="0"/>
              <a:t> (John 6:38)</a:t>
            </a:r>
          </a:p>
          <a:p>
            <a:pPr marL="0" indent="0">
              <a:buNone/>
            </a:pPr>
            <a:r>
              <a:rPr lang="en-US" dirty="0" smtClean="0"/>
              <a:t>God wants us to be obedient to the authority structures over us</a:t>
            </a:r>
            <a:r>
              <a:rPr lang="en-US" dirty="0"/>
              <a:t> </a:t>
            </a:r>
            <a:endParaRPr lang="en-US" dirty="0" smtClean="0"/>
          </a:p>
          <a:p>
            <a:pPr marL="0" indent="0">
              <a:buNone/>
            </a:pPr>
            <a:r>
              <a:rPr lang="en-US" dirty="0" smtClean="0"/>
              <a:t>– not because of their competence/ability/our estimation of them </a:t>
            </a:r>
          </a:p>
          <a:p>
            <a:pPr marL="0" indent="0">
              <a:buNone/>
            </a:pPr>
            <a:r>
              <a:rPr lang="en-US" dirty="0" smtClean="0"/>
              <a:t>– but because God has placed them in authority over us: </a:t>
            </a:r>
          </a:p>
          <a:p>
            <a:pPr marL="0" indent="0">
              <a:buNone/>
            </a:pPr>
            <a:r>
              <a:rPr lang="en-US" dirty="0" smtClean="0"/>
              <a:t>Children to Parents, Wives to Husbands, Employees to Employers, Citizens to Government, Students to University Rules…</a:t>
            </a:r>
          </a:p>
          <a:p>
            <a:pPr marL="0" indent="0">
              <a:buNone/>
            </a:pPr>
            <a:r>
              <a:rPr lang="en-US" dirty="0" smtClean="0"/>
              <a:t>Promise: Doing so result in blessing and long life. </a:t>
            </a:r>
          </a:p>
        </p:txBody>
      </p:sp>
    </p:spTree>
    <p:extLst>
      <p:ext uri="{BB962C8B-B14F-4D97-AF65-F5344CB8AC3E}">
        <p14:creationId xmlns:p14="http://schemas.microsoft.com/office/powerpoint/2010/main" val="3904359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Sixth Commandment</a:t>
            </a:r>
            <a:endParaRPr lang="en-ZA" dirty="0"/>
          </a:p>
        </p:txBody>
      </p:sp>
      <p:sp>
        <p:nvSpPr>
          <p:cNvPr id="3" name="Content Placeholder 2"/>
          <p:cNvSpPr>
            <a:spLocks noGrp="1"/>
          </p:cNvSpPr>
          <p:nvPr>
            <p:ph idx="1"/>
          </p:nvPr>
        </p:nvSpPr>
        <p:spPr/>
        <p:txBody>
          <a:bodyPr>
            <a:normAutofit fontScale="77500" lnSpcReduction="20000"/>
          </a:bodyPr>
          <a:lstStyle/>
          <a:p>
            <a:pPr marL="0" indent="0">
              <a:buNone/>
            </a:pPr>
            <a:r>
              <a:rPr lang="en-ZA" i="1" dirty="0" smtClean="0"/>
              <a:t>Exodus 20:13 - You shall not murder.</a:t>
            </a:r>
          </a:p>
          <a:p>
            <a:pPr marL="0" indent="0">
              <a:buNone/>
            </a:pPr>
            <a:endParaRPr lang="en-US" i="1" dirty="0"/>
          </a:p>
          <a:p>
            <a:pPr marL="0" indent="0">
              <a:buNone/>
            </a:pPr>
            <a:r>
              <a:rPr lang="en-ZA" i="1" dirty="0" smtClean="0"/>
              <a:t>Matthew 5:21-23  - You have heard that it was said to the people long ago, ‘You shall not murder, and anyone who murders will be subject to judgment.’ But I tell you that anyone who is angry with a brother or sister will be subject to judgment. Again, anyone who says to a brother or sister, ‘</a:t>
            </a:r>
            <a:r>
              <a:rPr lang="en-ZA" i="1" dirty="0" err="1" smtClean="0"/>
              <a:t>Raca</a:t>
            </a:r>
            <a:r>
              <a:rPr lang="en-ZA" i="1" dirty="0" smtClean="0"/>
              <a:t>,’ is answerable to the court. And anyone who says, ‘You fool!’ will be in danger of the fire of hell.</a:t>
            </a:r>
          </a:p>
          <a:p>
            <a:pPr marL="0" indent="0">
              <a:buNone/>
            </a:pPr>
            <a:r>
              <a:rPr lang="en-ZA" i="1" dirty="0" smtClean="0"/>
              <a:t>“Therefore, if you are offering your gift at the altar and there remember that your brother or sister has something against you, 24 leave your gift there in front of the altar. First go and be reconciled to them; then come and offer your gift.</a:t>
            </a:r>
            <a:endParaRPr lang="en-ZA" i="1" dirty="0"/>
          </a:p>
        </p:txBody>
      </p:sp>
    </p:spTree>
    <p:extLst>
      <p:ext uri="{BB962C8B-B14F-4D97-AF65-F5344CB8AC3E}">
        <p14:creationId xmlns:p14="http://schemas.microsoft.com/office/powerpoint/2010/main" val="966707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Honour human life</a:t>
            </a:r>
            <a:endParaRPr lang="en-ZA"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Vengeance belongs to God not to us – if someone wrongs you, love them do not kill them.</a:t>
            </a:r>
          </a:p>
          <a:p>
            <a:pPr marL="0" indent="0">
              <a:buNone/>
            </a:pPr>
            <a:r>
              <a:rPr lang="en-US" dirty="0" smtClean="0"/>
              <a:t>Civil authorities have the power of the sword – to use in exercising justice</a:t>
            </a:r>
          </a:p>
          <a:p>
            <a:pPr marL="0" indent="0">
              <a:buNone/>
            </a:pPr>
            <a:r>
              <a:rPr lang="en-US" dirty="0" smtClean="0"/>
              <a:t>Abortion – babies are not considered human</a:t>
            </a:r>
          </a:p>
          <a:p>
            <a:pPr marL="0" indent="0">
              <a:buNone/>
            </a:pPr>
            <a:r>
              <a:rPr lang="en-US" dirty="0" smtClean="0"/>
              <a:t>Assisted suicide – old people are considered a drain on resources</a:t>
            </a:r>
          </a:p>
          <a:p>
            <a:pPr marL="0" indent="0">
              <a:buNone/>
            </a:pPr>
            <a:r>
              <a:rPr lang="en-US" dirty="0" smtClean="0"/>
              <a:t>Anger – relationships between Christians must be characterised by love and forgiveness – cannot come to worship God if you are angry at another Christian brother/sister</a:t>
            </a:r>
          </a:p>
        </p:txBody>
      </p:sp>
    </p:spTree>
    <p:extLst>
      <p:ext uri="{BB962C8B-B14F-4D97-AF65-F5344CB8AC3E}">
        <p14:creationId xmlns:p14="http://schemas.microsoft.com/office/powerpoint/2010/main" val="3031690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Seventh Commandment</a:t>
            </a:r>
            <a:endParaRPr lang="en-ZA" dirty="0"/>
          </a:p>
        </p:txBody>
      </p:sp>
      <p:sp>
        <p:nvSpPr>
          <p:cNvPr id="3" name="Content Placeholder 2"/>
          <p:cNvSpPr>
            <a:spLocks noGrp="1"/>
          </p:cNvSpPr>
          <p:nvPr>
            <p:ph idx="1"/>
          </p:nvPr>
        </p:nvSpPr>
        <p:spPr/>
        <p:txBody>
          <a:bodyPr>
            <a:normAutofit/>
          </a:bodyPr>
          <a:lstStyle/>
          <a:p>
            <a:pPr marL="0" indent="0">
              <a:buNone/>
            </a:pPr>
            <a:r>
              <a:rPr lang="en-ZA" i="1" dirty="0" smtClean="0"/>
              <a:t>Exodus 20:14 - You shall not commit adultery.</a:t>
            </a:r>
          </a:p>
          <a:p>
            <a:pPr marL="0" indent="0">
              <a:buNone/>
            </a:pPr>
            <a:endParaRPr lang="en-US" i="1" dirty="0"/>
          </a:p>
          <a:p>
            <a:pPr marL="0" indent="0">
              <a:buNone/>
            </a:pPr>
            <a:r>
              <a:rPr lang="en-ZA" i="1" dirty="0" smtClean="0"/>
              <a:t>Matthew 5:28 - But I tell you that anyone who looks at a woman lustfully has already committed adultery with her in his heart.</a:t>
            </a:r>
            <a:endParaRPr lang="en-ZA" i="1" dirty="0"/>
          </a:p>
        </p:txBody>
      </p:sp>
    </p:spTree>
    <p:extLst>
      <p:ext uri="{BB962C8B-B14F-4D97-AF65-F5344CB8AC3E}">
        <p14:creationId xmlns:p14="http://schemas.microsoft.com/office/powerpoint/2010/main" val="3997011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Honour marriage</a:t>
            </a:r>
            <a:endParaRPr lang="en-ZA" dirty="0"/>
          </a:p>
        </p:txBody>
      </p:sp>
      <p:sp>
        <p:nvSpPr>
          <p:cNvPr id="3" name="Content Placeholder 2"/>
          <p:cNvSpPr>
            <a:spLocks noGrp="1"/>
          </p:cNvSpPr>
          <p:nvPr>
            <p:ph idx="1"/>
          </p:nvPr>
        </p:nvSpPr>
        <p:spPr/>
        <p:txBody>
          <a:bodyPr/>
          <a:lstStyle/>
          <a:p>
            <a:pPr marL="0" indent="0">
              <a:buNone/>
            </a:pPr>
            <a:r>
              <a:rPr lang="en-US" dirty="0" smtClean="0"/>
              <a:t>Marriage between a man and a woman is the only place which God has decreed for sexual activity. Sex is a good and wonderful gift from God – to be enjoyed! [Song of Solomon]</a:t>
            </a:r>
          </a:p>
          <a:p>
            <a:pPr marL="0" indent="0">
              <a:buNone/>
            </a:pPr>
            <a:r>
              <a:rPr lang="en-US" dirty="0" smtClean="0"/>
              <a:t>Adultery – sexual relations outside of the bond of marriage. </a:t>
            </a:r>
            <a:endParaRPr lang="en-ZA" dirty="0"/>
          </a:p>
        </p:txBody>
      </p:sp>
    </p:spTree>
    <p:extLst>
      <p:ext uri="{BB962C8B-B14F-4D97-AF65-F5344CB8AC3E}">
        <p14:creationId xmlns:p14="http://schemas.microsoft.com/office/powerpoint/2010/main" val="1728183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Eighth Commandment</a:t>
            </a:r>
            <a:endParaRPr lang="en-ZA" dirty="0"/>
          </a:p>
        </p:txBody>
      </p:sp>
      <p:sp>
        <p:nvSpPr>
          <p:cNvPr id="3" name="Content Placeholder 2"/>
          <p:cNvSpPr>
            <a:spLocks noGrp="1"/>
          </p:cNvSpPr>
          <p:nvPr>
            <p:ph idx="1"/>
          </p:nvPr>
        </p:nvSpPr>
        <p:spPr/>
        <p:txBody>
          <a:bodyPr>
            <a:normAutofit/>
          </a:bodyPr>
          <a:lstStyle/>
          <a:p>
            <a:pPr marL="0" indent="0">
              <a:buNone/>
            </a:pPr>
            <a:r>
              <a:rPr lang="en-ZA" i="1" dirty="0" smtClean="0"/>
              <a:t>Exodus 20:15 - You shall not steal.</a:t>
            </a:r>
            <a:endParaRPr lang="en-ZA" i="1" dirty="0"/>
          </a:p>
        </p:txBody>
      </p:sp>
    </p:spTree>
    <p:extLst>
      <p:ext uri="{BB962C8B-B14F-4D97-AF65-F5344CB8AC3E}">
        <p14:creationId xmlns:p14="http://schemas.microsoft.com/office/powerpoint/2010/main" val="3254603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ZA" dirty="0"/>
          </a:p>
        </p:txBody>
      </p:sp>
      <p:sp>
        <p:nvSpPr>
          <p:cNvPr id="3" name="Content Placeholder 2"/>
          <p:cNvSpPr>
            <a:spLocks noGrp="1"/>
          </p:cNvSpPr>
          <p:nvPr>
            <p:ph idx="1"/>
          </p:nvPr>
        </p:nvSpPr>
        <p:spPr/>
        <p:txBody>
          <a:bodyPr/>
          <a:lstStyle/>
          <a:p>
            <a:pPr marL="0" indent="0">
              <a:buNone/>
            </a:pPr>
            <a:r>
              <a:rPr lang="en-US" i="1" dirty="0" smtClean="0"/>
              <a:t>Exodus 20:2 - I am the LORD your God, who brought you out of the land of Egypt, out of the land of slavery</a:t>
            </a:r>
          </a:p>
          <a:p>
            <a:pPr marL="0" indent="0">
              <a:buNone/>
            </a:pPr>
            <a:endParaRPr lang="en-US" dirty="0"/>
          </a:p>
          <a:p>
            <a:pPr marL="0" indent="0">
              <a:buNone/>
            </a:pPr>
            <a:endParaRPr lang="en-ZA" dirty="0"/>
          </a:p>
        </p:txBody>
      </p:sp>
    </p:spTree>
    <p:extLst>
      <p:ext uri="{BB962C8B-B14F-4D97-AF65-F5344CB8AC3E}">
        <p14:creationId xmlns:p14="http://schemas.microsoft.com/office/powerpoint/2010/main" val="24922659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Honour property</a:t>
            </a:r>
            <a:endParaRPr lang="en-ZA"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Do not take what is not yours, do not trick/cheat someone unfairly. To get 'something' for 'nothing'.</a:t>
            </a:r>
          </a:p>
          <a:p>
            <a:pPr marL="0" indent="0">
              <a:buNone/>
            </a:pPr>
            <a:r>
              <a:rPr lang="en-US" dirty="0" smtClean="0"/>
              <a:t>Instead: Work and earn what you want to have.</a:t>
            </a:r>
          </a:p>
          <a:p>
            <a:pPr marL="0" indent="0">
              <a:buNone/>
            </a:pPr>
            <a:r>
              <a:rPr lang="en-US" dirty="0" smtClean="0"/>
              <a:t>Gambling – Something for nothing – R1 for R1000000.</a:t>
            </a:r>
          </a:p>
          <a:p>
            <a:pPr marL="0" indent="0">
              <a:buNone/>
            </a:pPr>
            <a:r>
              <a:rPr lang="en-US" dirty="0" smtClean="0"/>
              <a:t>TV/Music – Something for nothing – Stream/illegal downloads…</a:t>
            </a:r>
          </a:p>
          <a:p>
            <a:pPr marL="0" indent="0">
              <a:buNone/>
            </a:pPr>
            <a:r>
              <a:rPr lang="en-US" dirty="0" smtClean="0"/>
              <a:t>Work – Something for nothing – Facebook/time wasting for a salary… </a:t>
            </a:r>
            <a:endParaRPr lang="en-ZA" dirty="0"/>
          </a:p>
        </p:txBody>
      </p:sp>
    </p:spTree>
    <p:extLst>
      <p:ext uri="{BB962C8B-B14F-4D97-AF65-F5344CB8AC3E}">
        <p14:creationId xmlns:p14="http://schemas.microsoft.com/office/powerpoint/2010/main" val="13925444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Ninth Commandment</a:t>
            </a:r>
            <a:endParaRPr lang="en-ZA" dirty="0"/>
          </a:p>
        </p:txBody>
      </p:sp>
      <p:sp>
        <p:nvSpPr>
          <p:cNvPr id="3" name="Content Placeholder 2"/>
          <p:cNvSpPr>
            <a:spLocks noGrp="1"/>
          </p:cNvSpPr>
          <p:nvPr>
            <p:ph idx="1"/>
          </p:nvPr>
        </p:nvSpPr>
        <p:spPr/>
        <p:txBody>
          <a:bodyPr>
            <a:normAutofit/>
          </a:bodyPr>
          <a:lstStyle/>
          <a:p>
            <a:pPr marL="0" indent="0">
              <a:buNone/>
            </a:pPr>
            <a:r>
              <a:rPr lang="en-ZA" i="1" dirty="0" smtClean="0"/>
              <a:t>Exodus 20:16 - You shall not give false testimony against your neighbour.</a:t>
            </a:r>
            <a:endParaRPr lang="en-ZA" i="1" dirty="0"/>
          </a:p>
        </p:txBody>
      </p:sp>
    </p:spTree>
    <p:extLst>
      <p:ext uri="{BB962C8B-B14F-4D97-AF65-F5344CB8AC3E}">
        <p14:creationId xmlns:p14="http://schemas.microsoft.com/office/powerpoint/2010/main" val="1698289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Honour your words</a:t>
            </a:r>
            <a:endParaRPr lang="en-ZA"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Your word is your bond</a:t>
            </a:r>
          </a:p>
          <a:p>
            <a:pPr marL="0" indent="0">
              <a:buNone/>
            </a:pPr>
            <a:r>
              <a:rPr lang="en-US" dirty="0" smtClean="0"/>
              <a:t>Do not lie or give false testimony – tell the truth even if it means suffering.</a:t>
            </a:r>
          </a:p>
          <a:p>
            <a:pPr marL="0" indent="0">
              <a:buNone/>
            </a:pPr>
            <a:r>
              <a:rPr lang="en-US" dirty="0" smtClean="0"/>
              <a:t>Caught speeding/Homework late/Lie about what I do weekend-evenings/Gossip about people that is unverified/Politics/Business</a:t>
            </a:r>
          </a:p>
          <a:p>
            <a:pPr marL="0" indent="0">
              <a:buNone/>
            </a:pPr>
            <a:endParaRPr lang="en-US" dirty="0"/>
          </a:p>
          <a:p>
            <a:pPr marL="0" indent="0">
              <a:buNone/>
            </a:pPr>
            <a:r>
              <a:rPr lang="en-US" dirty="0" smtClean="0"/>
              <a:t>But – some examples of truth being concealed when a full revelation might have provoked evil [1 Samuel 16]</a:t>
            </a:r>
            <a:endParaRPr lang="en-ZA" dirty="0"/>
          </a:p>
        </p:txBody>
      </p:sp>
    </p:spTree>
    <p:extLst>
      <p:ext uri="{BB962C8B-B14F-4D97-AF65-F5344CB8AC3E}">
        <p14:creationId xmlns:p14="http://schemas.microsoft.com/office/powerpoint/2010/main" val="21884374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Tenth Commandment</a:t>
            </a:r>
            <a:endParaRPr lang="en-ZA" dirty="0"/>
          </a:p>
        </p:txBody>
      </p:sp>
      <p:sp>
        <p:nvSpPr>
          <p:cNvPr id="3" name="Content Placeholder 2"/>
          <p:cNvSpPr>
            <a:spLocks noGrp="1"/>
          </p:cNvSpPr>
          <p:nvPr>
            <p:ph idx="1"/>
          </p:nvPr>
        </p:nvSpPr>
        <p:spPr/>
        <p:txBody>
          <a:bodyPr>
            <a:normAutofit/>
          </a:bodyPr>
          <a:lstStyle/>
          <a:p>
            <a:pPr marL="0" indent="0">
              <a:buNone/>
            </a:pPr>
            <a:r>
              <a:rPr lang="en-ZA" i="1" dirty="0" smtClean="0"/>
              <a:t>Exodus 20:17 - </a:t>
            </a:r>
            <a:r>
              <a:rPr lang="en-ZA" dirty="0" smtClean="0"/>
              <a:t>You </a:t>
            </a:r>
            <a:r>
              <a:rPr lang="en-ZA" dirty="0"/>
              <a:t>shall not covet your </a:t>
            </a:r>
            <a:r>
              <a:rPr lang="en-ZA" dirty="0" smtClean="0"/>
              <a:t>neighbour's </a:t>
            </a:r>
            <a:r>
              <a:rPr lang="en-ZA" dirty="0"/>
              <a:t>house. You shall not covet your </a:t>
            </a:r>
            <a:r>
              <a:rPr lang="en-ZA" dirty="0" smtClean="0"/>
              <a:t>neighbour's </a:t>
            </a:r>
            <a:r>
              <a:rPr lang="en-ZA" dirty="0"/>
              <a:t>wife, or his male or female servant, his ox or donkey, or anything that belongs to your </a:t>
            </a:r>
            <a:r>
              <a:rPr lang="en-ZA" dirty="0" smtClean="0"/>
              <a:t>neighbour.”</a:t>
            </a:r>
            <a:endParaRPr lang="en-ZA" i="1" dirty="0"/>
          </a:p>
        </p:txBody>
      </p:sp>
    </p:spTree>
    <p:extLst>
      <p:ext uri="{BB962C8B-B14F-4D97-AF65-F5344CB8AC3E}">
        <p14:creationId xmlns:p14="http://schemas.microsoft.com/office/powerpoint/2010/main" val="37120352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Watch your heart</a:t>
            </a:r>
            <a:endParaRPr lang="en-ZA"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Concerned with our internal desires</a:t>
            </a:r>
          </a:p>
          <a:p>
            <a:pPr marL="0" indent="0">
              <a:buNone/>
            </a:pPr>
            <a:r>
              <a:rPr lang="en-US" dirty="0" smtClean="0"/>
              <a:t>Do not set your heart on something you cannot have</a:t>
            </a:r>
          </a:p>
          <a:p>
            <a:pPr marL="0" indent="0">
              <a:buNone/>
            </a:pPr>
            <a:r>
              <a:rPr lang="en-US" dirty="0" smtClean="0"/>
              <a:t>Do not desire to do sin – rather, desire to be perfect as Jesus is perfect</a:t>
            </a:r>
          </a:p>
          <a:p>
            <a:pPr marL="0" indent="0">
              <a:buNone/>
            </a:pPr>
            <a:r>
              <a:rPr lang="en-US" dirty="0" smtClean="0"/>
              <a:t>Covetousness – sin at root of Adam and Eve – they wanted to be like God rather than to worship God.</a:t>
            </a:r>
          </a:p>
          <a:p>
            <a:pPr marL="0" indent="0">
              <a:buNone/>
            </a:pPr>
            <a:r>
              <a:rPr lang="en-US" dirty="0" smtClean="0"/>
              <a:t>Colossians 3:15 – Covetousness = Idolatry</a:t>
            </a:r>
          </a:p>
          <a:p>
            <a:pPr marL="0" indent="0">
              <a:buNone/>
            </a:pPr>
            <a:r>
              <a:rPr lang="en-US" dirty="0" smtClean="0"/>
              <a:t>Moment we desire something that is wrong and forbidden to us – we forsake the true God to serve and idol.</a:t>
            </a:r>
            <a:endParaRPr lang="en-ZA" dirty="0"/>
          </a:p>
        </p:txBody>
      </p:sp>
    </p:spTree>
    <p:extLst>
      <p:ext uri="{BB962C8B-B14F-4D97-AF65-F5344CB8AC3E}">
        <p14:creationId xmlns:p14="http://schemas.microsoft.com/office/powerpoint/2010/main" val="32949766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Perfect Law – Imperfect Obedience</a:t>
            </a:r>
            <a:endParaRPr lang="en-ZA"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solidFill>
                  <a:srgbClr val="FF0000"/>
                </a:solidFill>
              </a:rPr>
              <a:t>Penalty of sin </a:t>
            </a:r>
            <a:r>
              <a:rPr lang="en-US" dirty="0" smtClean="0"/>
              <a:t>– </a:t>
            </a:r>
            <a:r>
              <a:rPr lang="en-US" dirty="0" smtClean="0">
                <a:solidFill>
                  <a:srgbClr val="00B050"/>
                </a:solidFill>
              </a:rPr>
              <a:t>Rescued</a:t>
            </a:r>
            <a:r>
              <a:rPr lang="en-US" dirty="0" smtClean="0"/>
              <a:t> by Jesus Christ's atoning death</a:t>
            </a:r>
          </a:p>
          <a:p>
            <a:pPr marL="0" indent="0">
              <a:buNone/>
            </a:pPr>
            <a:r>
              <a:rPr lang="en-US" dirty="0" smtClean="0">
                <a:solidFill>
                  <a:srgbClr val="FF0000"/>
                </a:solidFill>
              </a:rPr>
              <a:t>Power of sin </a:t>
            </a:r>
            <a:r>
              <a:rPr lang="en-US" dirty="0" smtClean="0"/>
              <a:t>– </a:t>
            </a:r>
            <a:r>
              <a:rPr lang="en-US" dirty="0" smtClean="0">
                <a:solidFill>
                  <a:srgbClr val="00B050"/>
                </a:solidFill>
              </a:rPr>
              <a:t>Rescued</a:t>
            </a:r>
            <a:r>
              <a:rPr lang="en-US" dirty="0" smtClean="0"/>
              <a:t> by the Holy Spirit living inside us</a:t>
            </a:r>
          </a:p>
          <a:p>
            <a:pPr marL="0" indent="0">
              <a:buNone/>
            </a:pPr>
            <a:r>
              <a:rPr lang="en-US" dirty="0" smtClean="0">
                <a:solidFill>
                  <a:srgbClr val="FF0000"/>
                </a:solidFill>
              </a:rPr>
              <a:t>Presence of sin </a:t>
            </a:r>
            <a:r>
              <a:rPr lang="en-US" dirty="0" smtClean="0"/>
              <a:t>– Coming Soon! [New Creation]</a:t>
            </a:r>
          </a:p>
          <a:p>
            <a:pPr marL="0" indent="0">
              <a:buNone/>
            </a:pPr>
            <a:endParaRPr lang="en-US" dirty="0" smtClean="0"/>
          </a:p>
          <a:p>
            <a:pPr marL="0" indent="0">
              <a:buNone/>
            </a:pPr>
            <a:r>
              <a:rPr lang="en-US" dirty="0" smtClean="0"/>
              <a:t>We cannot keep God's law perfectly because, we still live in the presence of sin, with sinful bodies and natures. </a:t>
            </a:r>
          </a:p>
          <a:p>
            <a:pPr marL="0" indent="0">
              <a:buNone/>
            </a:pPr>
            <a:r>
              <a:rPr lang="en-US" dirty="0" smtClean="0"/>
              <a:t>But, having been rescued, we will strive to live according to all of God's commandments.</a:t>
            </a:r>
          </a:p>
        </p:txBody>
      </p:sp>
    </p:spTree>
    <p:extLst>
      <p:ext uri="{BB962C8B-B14F-4D97-AF65-F5344CB8AC3E}">
        <p14:creationId xmlns:p14="http://schemas.microsoft.com/office/powerpoint/2010/main" val="17464848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Perfect Law - Response</a:t>
            </a:r>
            <a:endParaRPr lang="en-ZA" dirty="0"/>
          </a:p>
        </p:txBody>
      </p:sp>
      <p:sp>
        <p:nvSpPr>
          <p:cNvPr id="3" name="Content Placeholder 2"/>
          <p:cNvSpPr>
            <a:spLocks noGrp="1"/>
          </p:cNvSpPr>
          <p:nvPr>
            <p:ph idx="1"/>
          </p:nvPr>
        </p:nvSpPr>
        <p:spPr/>
        <p:txBody>
          <a:bodyPr>
            <a:normAutofit fontScale="92500"/>
          </a:bodyPr>
          <a:lstStyle/>
          <a:p>
            <a:pPr marL="0" indent="0">
              <a:buNone/>
            </a:pPr>
            <a:r>
              <a:rPr lang="en-US" dirty="0" smtClean="0"/>
              <a:t>Whenever we hear God's law read in church/read God's law ourselves, it should do two things in us:</a:t>
            </a:r>
          </a:p>
          <a:p>
            <a:pPr marL="0" indent="0">
              <a:buNone/>
            </a:pPr>
            <a:endParaRPr lang="en-US" dirty="0"/>
          </a:p>
          <a:p>
            <a:pPr marL="514350" indent="-514350">
              <a:buAutoNum type="arabicParenR"/>
            </a:pPr>
            <a:r>
              <a:rPr lang="en-US" dirty="0" smtClean="0"/>
              <a:t>Show us our sin and thereby drive us towards Christ – so we don't believe the lie that says 'I am a good person – I don't need Christ'</a:t>
            </a:r>
          </a:p>
          <a:p>
            <a:pPr marL="514350" indent="-514350">
              <a:buAutoNum type="arabicParenR"/>
            </a:pPr>
            <a:r>
              <a:rPr lang="en-US" dirty="0" smtClean="0"/>
              <a:t>Show us God's will for our lives – so that we endeavour to be obedient and ask the Holy Spirit to help us live in a way that pleases God.</a:t>
            </a:r>
            <a:endParaRPr lang="en-ZA" dirty="0"/>
          </a:p>
        </p:txBody>
      </p:sp>
    </p:spTree>
    <p:extLst>
      <p:ext uri="{BB962C8B-B14F-4D97-AF65-F5344CB8AC3E}">
        <p14:creationId xmlns:p14="http://schemas.microsoft.com/office/powerpoint/2010/main" val="1308527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ZA" dirty="0"/>
          </a:p>
        </p:txBody>
      </p:sp>
      <p:sp>
        <p:nvSpPr>
          <p:cNvPr id="3" name="Content Placeholder 2"/>
          <p:cNvSpPr>
            <a:spLocks noGrp="1"/>
          </p:cNvSpPr>
          <p:nvPr>
            <p:ph idx="1"/>
          </p:nvPr>
        </p:nvSpPr>
        <p:spPr/>
        <p:txBody>
          <a:bodyPr/>
          <a:lstStyle/>
          <a:p>
            <a:pPr marL="0" indent="0">
              <a:buNone/>
            </a:pPr>
            <a:r>
              <a:rPr lang="en-US" i="1" dirty="0" smtClean="0"/>
              <a:t>I am the LORD your God, who brought you out of the land of Egypt, out of the land of slavery</a:t>
            </a:r>
          </a:p>
          <a:p>
            <a:pPr marL="0" indent="0">
              <a:buNone/>
            </a:pPr>
            <a:endParaRPr lang="en-US" dirty="0"/>
          </a:p>
          <a:p>
            <a:pPr marL="0" lvl="0" indent="0">
              <a:buNone/>
            </a:pPr>
            <a:r>
              <a:rPr lang="en-US" dirty="0">
                <a:solidFill>
                  <a:prstClr val="black"/>
                </a:solidFill>
              </a:rPr>
              <a:t>We have been </a:t>
            </a:r>
            <a:r>
              <a:rPr lang="en-US" dirty="0">
                <a:solidFill>
                  <a:srgbClr val="00B050"/>
                </a:solidFill>
              </a:rPr>
              <a:t>rescued</a:t>
            </a:r>
            <a:r>
              <a:rPr lang="en-US" dirty="0">
                <a:solidFill>
                  <a:prstClr val="black"/>
                </a:solidFill>
              </a:rPr>
              <a:t> from the </a:t>
            </a:r>
            <a:r>
              <a:rPr lang="en-US" dirty="0">
                <a:solidFill>
                  <a:srgbClr val="FF0000"/>
                </a:solidFill>
              </a:rPr>
              <a:t>penalty</a:t>
            </a:r>
            <a:r>
              <a:rPr lang="en-US" dirty="0">
                <a:solidFill>
                  <a:prstClr val="black"/>
                </a:solidFill>
              </a:rPr>
              <a:t> which our sin deserves – death – through Jesus Christ</a:t>
            </a:r>
          </a:p>
          <a:p>
            <a:pPr marL="0" lvl="0" indent="0">
              <a:buNone/>
            </a:pPr>
            <a:r>
              <a:rPr lang="en-US" dirty="0">
                <a:solidFill>
                  <a:prstClr val="black"/>
                </a:solidFill>
              </a:rPr>
              <a:t>We have been </a:t>
            </a:r>
            <a:r>
              <a:rPr lang="en-US" dirty="0">
                <a:solidFill>
                  <a:srgbClr val="00B050"/>
                </a:solidFill>
              </a:rPr>
              <a:t>rescued</a:t>
            </a:r>
            <a:r>
              <a:rPr lang="en-US" dirty="0">
                <a:solidFill>
                  <a:prstClr val="black"/>
                </a:solidFill>
              </a:rPr>
              <a:t> from the </a:t>
            </a:r>
            <a:r>
              <a:rPr lang="en-US" dirty="0">
                <a:solidFill>
                  <a:srgbClr val="FF0000"/>
                </a:solidFill>
              </a:rPr>
              <a:t>power</a:t>
            </a:r>
            <a:r>
              <a:rPr lang="en-US" dirty="0">
                <a:solidFill>
                  <a:prstClr val="black"/>
                </a:solidFill>
              </a:rPr>
              <a:t> of sin through regeneration and indwelling of the Holy Spirit</a:t>
            </a:r>
          </a:p>
          <a:p>
            <a:pPr marL="0" indent="0">
              <a:buNone/>
            </a:pPr>
            <a:endParaRPr lang="en-ZA" dirty="0"/>
          </a:p>
        </p:txBody>
      </p:sp>
    </p:spTree>
    <p:extLst>
      <p:ext uri="{BB962C8B-B14F-4D97-AF65-F5344CB8AC3E}">
        <p14:creationId xmlns:p14="http://schemas.microsoft.com/office/powerpoint/2010/main" val="660430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Commandment</a:t>
            </a:r>
            <a:endParaRPr lang="en-ZA" dirty="0"/>
          </a:p>
        </p:txBody>
      </p:sp>
      <p:sp>
        <p:nvSpPr>
          <p:cNvPr id="3" name="Content Placeholder 2"/>
          <p:cNvSpPr>
            <a:spLocks noGrp="1"/>
          </p:cNvSpPr>
          <p:nvPr>
            <p:ph idx="1"/>
          </p:nvPr>
        </p:nvSpPr>
        <p:spPr/>
        <p:txBody>
          <a:bodyPr/>
          <a:lstStyle/>
          <a:p>
            <a:pPr marL="0" indent="0">
              <a:buNone/>
            </a:pPr>
            <a:r>
              <a:rPr lang="en-ZA" i="1" dirty="0" smtClean="0"/>
              <a:t>Exodus 20:3 - You shall have no other gods before me.</a:t>
            </a:r>
            <a:endParaRPr lang="en-ZA" i="1" dirty="0"/>
          </a:p>
        </p:txBody>
      </p:sp>
    </p:spTree>
    <p:extLst>
      <p:ext uri="{BB962C8B-B14F-4D97-AF65-F5344CB8AC3E}">
        <p14:creationId xmlns:p14="http://schemas.microsoft.com/office/powerpoint/2010/main" val="389284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shall have no other gods.</a:t>
            </a:r>
            <a:endParaRPr lang="en-ZA"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Idolatry – substituting a false god in the place of God.</a:t>
            </a:r>
          </a:p>
          <a:p>
            <a:pPr marL="0" indent="0">
              <a:buNone/>
            </a:pPr>
            <a:r>
              <a:rPr lang="en-US" dirty="0" smtClean="0"/>
              <a:t>E.g. Visible statues, doctrinal definitions [I think God is….], Money, Sex, Power.</a:t>
            </a:r>
          </a:p>
          <a:p>
            <a:pPr marL="0" indent="0">
              <a:buNone/>
            </a:pPr>
            <a:r>
              <a:rPr lang="en-US" dirty="0" smtClean="0"/>
              <a:t>Instead – God wants absolute and total allegiance in all areas of life.</a:t>
            </a:r>
          </a:p>
          <a:p>
            <a:pPr marL="0" indent="0">
              <a:buNone/>
            </a:pPr>
            <a:r>
              <a:rPr lang="en-US" dirty="0" smtClean="0"/>
              <a:t>God alone must be the </a:t>
            </a:r>
            <a:r>
              <a:rPr lang="en-US" i="1" dirty="0" smtClean="0">
                <a:solidFill>
                  <a:srgbClr val="00B050"/>
                </a:solidFill>
              </a:rPr>
              <a:t>object</a:t>
            </a:r>
            <a:r>
              <a:rPr lang="en-US" dirty="0" smtClean="0">
                <a:solidFill>
                  <a:srgbClr val="00B050"/>
                </a:solidFill>
              </a:rPr>
              <a:t> </a:t>
            </a:r>
            <a:r>
              <a:rPr lang="en-US" dirty="0" smtClean="0"/>
              <a:t>of our lives. Our lives must centre and revolve around God, not ourselves or something else.</a:t>
            </a:r>
            <a:endParaRPr lang="en-ZA" dirty="0"/>
          </a:p>
        </p:txBody>
      </p:sp>
    </p:spTree>
    <p:extLst>
      <p:ext uri="{BB962C8B-B14F-4D97-AF65-F5344CB8AC3E}">
        <p14:creationId xmlns:p14="http://schemas.microsoft.com/office/powerpoint/2010/main" val="2239938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Second Commandment</a:t>
            </a:r>
            <a:endParaRPr lang="en-ZA" dirty="0"/>
          </a:p>
        </p:txBody>
      </p:sp>
      <p:sp>
        <p:nvSpPr>
          <p:cNvPr id="3" name="Content Placeholder 2"/>
          <p:cNvSpPr>
            <a:spLocks noGrp="1"/>
          </p:cNvSpPr>
          <p:nvPr>
            <p:ph idx="1"/>
          </p:nvPr>
        </p:nvSpPr>
        <p:spPr/>
        <p:txBody>
          <a:bodyPr>
            <a:normAutofit lnSpcReduction="10000"/>
          </a:bodyPr>
          <a:lstStyle/>
          <a:p>
            <a:pPr marL="0" indent="0">
              <a:buNone/>
            </a:pPr>
            <a:r>
              <a:rPr lang="en-ZA" i="1" dirty="0" smtClean="0"/>
              <a:t>Exodus 20:4-6 - You shall not make for yourself an image in the form of anything in heaven above or on the earth beneath or in the waters below. You shall not bow down to them or worship them; for I, the Lord your God, am a jealous God, punishing the children for the sin of the parents to the third and fourth generation of those who hate me, but showing love to a thousand generations of those who love me and keep my commandments.</a:t>
            </a:r>
            <a:endParaRPr lang="en-ZA" i="1" dirty="0"/>
          </a:p>
        </p:txBody>
      </p:sp>
    </p:spTree>
    <p:extLst>
      <p:ext uri="{BB962C8B-B14F-4D97-AF65-F5344CB8AC3E}">
        <p14:creationId xmlns:p14="http://schemas.microsoft.com/office/powerpoint/2010/main" val="1371329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God cannot be defined by an image.</a:t>
            </a:r>
            <a:endParaRPr lang="en-ZA" dirty="0"/>
          </a:p>
        </p:txBody>
      </p:sp>
      <p:sp>
        <p:nvSpPr>
          <p:cNvPr id="3" name="Content Placeholder 2"/>
          <p:cNvSpPr>
            <a:spLocks noGrp="1"/>
          </p:cNvSpPr>
          <p:nvPr>
            <p:ph idx="1"/>
          </p:nvPr>
        </p:nvSpPr>
        <p:spPr>
          <a:xfrm>
            <a:off x="395536" y="1600200"/>
            <a:ext cx="8352928" cy="4525963"/>
          </a:xfrm>
        </p:spPr>
        <p:txBody>
          <a:bodyPr>
            <a:normAutofit lnSpcReduction="10000"/>
          </a:bodyPr>
          <a:lstStyle/>
          <a:p>
            <a:pPr marL="0" indent="0">
              <a:buNone/>
            </a:pPr>
            <a:r>
              <a:rPr lang="en-US" dirty="0" smtClean="0"/>
              <a:t>No image to be made to represent God.</a:t>
            </a:r>
          </a:p>
          <a:p>
            <a:pPr marL="0" indent="0">
              <a:buNone/>
            </a:pPr>
            <a:r>
              <a:rPr lang="en-US" dirty="0" smtClean="0"/>
              <a:t>No pictures of Christ apart from those authorised in the Bible [Baptism and Sacraments].</a:t>
            </a:r>
          </a:p>
          <a:p>
            <a:pPr marL="0" indent="0">
              <a:buNone/>
            </a:pPr>
            <a:r>
              <a:rPr lang="en-US" dirty="0" smtClean="0"/>
              <a:t>No imagination – own idea of God – limit God to a 'box' that you create – God is much greater, bigger than anything we can imagine. </a:t>
            </a:r>
          </a:p>
          <a:p>
            <a:pPr marL="0" indent="0">
              <a:buNone/>
            </a:pPr>
            <a:endParaRPr lang="en-US" dirty="0"/>
          </a:p>
          <a:p>
            <a:pPr marL="0" indent="0">
              <a:buNone/>
            </a:pPr>
            <a:r>
              <a:rPr lang="en-US" dirty="0" smtClean="0"/>
              <a:t>Worship God only in the </a:t>
            </a:r>
            <a:r>
              <a:rPr lang="en-US" dirty="0" smtClean="0">
                <a:solidFill>
                  <a:srgbClr val="00B050"/>
                </a:solidFill>
              </a:rPr>
              <a:t>way/manner</a:t>
            </a:r>
            <a:r>
              <a:rPr lang="en-US" dirty="0" smtClean="0"/>
              <a:t> that God has commanded in his Word. </a:t>
            </a:r>
          </a:p>
          <a:p>
            <a:pPr marL="0" indent="0">
              <a:buNone/>
            </a:pPr>
            <a:endParaRPr lang="en-ZA" dirty="0"/>
          </a:p>
        </p:txBody>
      </p:sp>
    </p:spTree>
    <p:extLst>
      <p:ext uri="{BB962C8B-B14F-4D97-AF65-F5344CB8AC3E}">
        <p14:creationId xmlns:p14="http://schemas.microsoft.com/office/powerpoint/2010/main" val="1892666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like to worship God….</a:t>
            </a:r>
            <a:endParaRPr lang="en-ZA" dirty="0"/>
          </a:p>
        </p:txBody>
      </p:sp>
      <p:sp>
        <p:nvSpPr>
          <p:cNvPr id="3" name="Content Placeholder 2"/>
          <p:cNvSpPr>
            <a:spLocks noGrp="1"/>
          </p:cNvSpPr>
          <p:nvPr>
            <p:ph idx="1"/>
          </p:nvPr>
        </p:nvSpPr>
        <p:spPr/>
        <p:txBody>
          <a:bodyPr/>
          <a:lstStyle/>
          <a:p>
            <a:pPr marL="514350" indent="-514350">
              <a:buAutoNum type="alphaUcParenR"/>
            </a:pPr>
            <a:r>
              <a:rPr lang="en-US" dirty="0" smtClean="0"/>
              <a:t>As God directs – because then I know my worship is right and pleasing to God.</a:t>
            </a:r>
          </a:p>
          <a:p>
            <a:pPr marL="514350" indent="-514350">
              <a:buAutoNum type="alphaUcParenR"/>
            </a:pPr>
            <a:r>
              <a:rPr lang="en-US" dirty="0" smtClean="0"/>
              <a:t>As I please – even if God has not authorised me to worship him in such a manner. </a:t>
            </a:r>
            <a:endParaRPr lang="en-ZA" dirty="0"/>
          </a:p>
        </p:txBody>
      </p:sp>
    </p:spTree>
    <p:extLst>
      <p:ext uri="{BB962C8B-B14F-4D97-AF65-F5344CB8AC3E}">
        <p14:creationId xmlns:p14="http://schemas.microsoft.com/office/powerpoint/2010/main" val="2385658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Third Commandment</a:t>
            </a:r>
            <a:endParaRPr lang="en-ZA" dirty="0"/>
          </a:p>
        </p:txBody>
      </p:sp>
      <p:sp>
        <p:nvSpPr>
          <p:cNvPr id="3" name="Content Placeholder 2"/>
          <p:cNvSpPr>
            <a:spLocks noGrp="1"/>
          </p:cNvSpPr>
          <p:nvPr>
            <p:ph idx="1"/>
          </p:nvPr>
        </p:nvSpPr>
        <p:spPr/>
        <p:txBody>
          <a:bodyPr>
            <a:normAutofit/>
          </a:bodyPr>
          <a:lstStyle/>
          <a:p>
            <a:pPr marL="0" indent="0">
              <a:buNone/>
            </a:pPr>
            <a:r>
              <a:rPr lang="en-ZA" i="1" dirty="0" smtClean="0"/>
              <a:t>Exodus 20:7 - You shall not misuse the name of the Lord your God, for the Lord will not hold anyone guiltless who misuses his name.</a:t>
            </a:r>
            <a:endParaRPr lang="en-ZA" i="1" dirty="0"/>
          </a:p>
        </p:txBody>
      </p:sp>
    </p:spTree>
    <p:extLst>
      <p:ext uri="{BB962C8B-B14F-4D97-AF65-F5344CB8AC3E}">
        <p14:creationId xmlns:p14="http://schemas.microsoft.com/office/powerpoint/2010/main" val="248517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1534</Words>
  <Application>Microsoft Office PowerPoint</Application>
  <PresentationFormat>On-screen Show (4:3)</PresentationFormat>
  <Paragraphs>105</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The Perfect Law of God</vt:lpstr>
      <vt:lpstr>Context:</vt:lpstr>
      <vt:lpstr>Context:</vt:lpstr>
      <vt:lpstr>The First Commandment</vt:lpstr>
      <vt:lpstr>You shall have no other gods.</vt:lpstr>
      <vt:lpstr>The Second Commandment</vt:lpstr>
      <vt:lpstr>God cannot be defined by an image.</vt:lpstr>
      <vt:lpstr>I like to worship God….</vt:lpstr>
      <vt:lpstr>The Third Commandment</vt:lpstr>
      <vt:lpstr>Do not misuse God's name.</vt:lpstr>
      <vt:lpstr>The Fourth Commandment</vt:lpstr>
      <vt:lpstr>Remember the Sabbath day, keep it holy.</vt:lpstr>
      <vt:lpstr>The Fifth Commandment</vt:lpstr>
      <vt:lpstr>Honour authority</vt:lpstr>
      <vt:lpstr>The Sixth Commandment</vt:lpstr>
      <vt:lpstr>Honour human life</vt:lpstr>
      <vt:lpstr>The Seventh Commandment</vt:lpstr>
      <vt:lpstr>Honour marriage</vt:lpstr>
      <vt:lpstr>The Eighth Commandment</vt:lpstr>
      <vt:lpstr>Honour property</vt:lpstr>
      <vt:lpstr>The Ninth Commandment</vt:lpstr>
      <vt:lpstr>Honour your words</vt:lpstr>
      <vt:lpstr>The Tenth Commandment</vt:lpstr>
      <vt:lpstr>Watch your heart</vt:lpstr>
      <vt:lpstr>Perfect Law – Imperfect Obedience</vt:lpstr>
      <vt:lpstr>Perfect Law - Response</vt:lpstr>
    </vt:vector>
  </TitlesOfParts>
  <Company>North-West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Perfect Law of God</dc:title>
  <dc:creator>NWUUser</dc:creator>
  <cp:lastModifiedBy>NWUUser</cp:lastModifiedBy>
  <cp:revision>9</cp:revision>
  <dcterms:created xsi:type="dcterms:W3CDTF">2016-05-14T11:30:51Z</dcterms:created>
  <dcterms:modified xsi:type="dcterms:W3CDTF">2016-05-14T13:09:15Z</dcterms:modified>
</cp:coreProperties>
</file>