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4" r:id="rId8"/>
    <p:sldId id="260" r:id="rId9"/>
    <p:sldId id="261" r:id="rId10"/>
    <p:sldId id="265" r:id="rId11"/>
    <p:sldId id="266" r:id="rId12"/>
    <p:sldId id="271" r:id="rId13"/>
    <p:sldId id="272" r:id="rId14"/>
    <p:sldId id="267" r:id="rId15"/>
    <p:sldId id="268" r:id="rId16"/>
    <p:sldId id="269" r:id="rId17"/>
    <p:sldId id="270" r:id="rId18"/>
    <p:sldId id="273" r:id="rId19"/>
    <p:sldId id="275"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117" d="100"/>
          <a:sy n="117" d="100"/>
        </p:scale>
        <p:origin x="-126"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4BA9374-E729-48B3-86D6-77FC0A1F373F}" type="datetimeFigureOut">
              <a:rPr lang="en-GB" smtClean="0"/>
              <a:t>11/05/2016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568EC-11DF-45DB-8014-DF153B9495B1}" type="slidenum">
              <a:rPr lang="en-GB" smtClean="0"/>
              <a:t>‹#›</a:t>
            </a:fld>
            <a:endParaRPr lang="en-GB"/>
          </a:p>
        </p:txBody>
      </p:sp>
    </p:spTree>
    <p:extLst>
      <p:ext uri="{BB962C8B-B14F-4D97-AF65-F5344CB8AC3E}">
        <p14:creationId xmlns:p14="http://schemas.microsoft.com/office/powerpoint/2010/main" val="1302434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BA9374-E729-48B3-86D6-77FC0A1F373F}" type="datetimeFigureOut">
              <a:rPr lang="en-GB" smtClean="0"/>
              <a:t>11/05/2016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568EC-11DF-45DB-8014-DF153B9495B1}" type="slidenum">
              <a:rPr lang="en-GB" smtClean="0"/>
              <a:t>‹#›</a:t>
            </a:fld>
            <a:endParaRPr lang="en-GB"/>
          </a:p>
        </p:txBody>
      </p:sp>
    </p:spTree>
    <p:extLst>
      <p:ext uri="{BB962C8B-B14F-4D97-AF65-F5344CB8AC3E}">
        <p14:creationId xmlns:p14="http://schemas.microsoft.com/office/powerpoint/2010/main" val="1068809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BA9374-E729-48B3-86D6-77FC0A1F373F}" type="datetimeFigureOut">
              <a:rPr lang="en-GB" smtClean="0"/>
              <a:t>11/05/2016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568EC-11DF-45DB-8014-DF153B9495B1}" type="slidenum">
              <a:rPr lang="en-GB" smtClean="0"/>
              <a:t>‹#›</a:t>
            </a:fld>
            <a:endParaRPr lang="en-GB"/>
          </a:p>
        </p:txBody>
      </p:sp>
    </p:spTree>
    <p:extLst>
      <p:ext uri="{BB962C8B-B14F-4D97-AF65-F5344CB8AC3E}">
        <p14:creationId xmlns:p14="http://schemas.microsoft.com/office/powerpoint/2010/main" val="2611430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BA9374-E729-48B3-86D6-77FC0A1F373F}" type="datetimeFigureOut">
              <a:rPr lang="en-GB" smtClean="0"/>
              <a:t>11/05/2016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568EC-11DF-45DB-8014-DF153B9495B1}" type="slidenum">
              <a:rPr lang="en-GB" smtClean="0"/>
              <a:t>‹#›</a:t>
            </a:fld>
            <a:endParaRPr lang="en-GB"/>
          </a:p>
        </p:txBody>
      </p:sp>
    </p:spTree>
    <p:extLst>
      <p:ext uri="{BB962C8B-B14F-4D97-AF65-F5344CB8AC3E}">
        <p14:creationId xmlns:p14="http://schemas.microsoft.com/office/powerpoint/2010/main" val="3236088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BA9374-E729-48B3-86D6-77FC0A1F373F}" type="datetimeFigureOut">
              <a:rPr lang="en-GB" smtClean="0"/>
              <a:t>11/05/2016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568EC-11DF-45DB-8014-DF153B9495B1}" type="slidenum">
              <a:rPr lang="en-GB" smtClean="0"/>
              <a:t>‹#›</a:t>
            </a:fld>
            <a:endParaRPr lang="en-GB"/>
          </a:p>
        </p:txBody>
      </p:sp>
    </p:spTree>
    <p:extLst>
      <p:ext uri="{BB962C8B-B14F-4D97-AF65-F5344CB8AC3E}">
        <p14:creationId xmlns:p14="http://schemas.microsoft.com/office/powerpoint/2010/main" val="766413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4BA9374-E729-48B3-86D6-77FC0A1F373F}" type="datetimeFigureOut">
              <a:rPr lang="en-GB" smtClean="0"/>
              <a:t>11/05/2016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E568EC-11DF-45DB-8014-DF153B9495B1}" type="slidenum">
              <a:rPr lang="en-GB" smtClean="0"/>
              <a:t>‹#›</a:t>
            </a:fld>
            <a:endParaRPr lang="en-GB"/>
          </a:p>
        </p:txBody>
      </p:sp>
    </p:spTree>
    <p:extLst>
      <p:ext uri="{BB962C8B-B14F-4D97-AF65-F5344CB8AC3E}">
        <p14:creationId xmlns:p14="http://schemas.microsoft.com/office/powerpoint/2010/main" val="2632954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4BA9374-E729-48B3-86D6-77FC0A1F373F}" type="datetimeFigureOut">
              <a:rPr lang="en-GB" smtClean="0"/>
              <a:t>11/05/2016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E568EC-11DF-45DB-8014-DF153B9495B1}" type="slidenum">
              <a:rPr lang="en-GB" smtClean="0"/>
              <a:t>‹#›</a:t>
            </a:fld>
            <a:endParaRPr lang="en-GB"/>
          </a:p>
        </p:txBody>
      </p:sp>
    </p:spTree>
    <p:extLst>
      <p:ext uri="{BB962C8B-B14F-4D97-AF65-F5344CB8AC3E}">
        <p14:creationId xmlns:p14="http://schemas.microsoft.com/office/powerpoint/2010/main" val="2618839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4BA9374-E729-48B3-86D6-77FC0A1F373F}" type="datetimeFigureOut">
              <a:rPr lang="en-GB" smtClean="0"/>
              <a:t>11/05/2016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EE568EC-11DF-45DB-8014-DF153B9495B1}" type="slidenum">
              <a:rPr lang="en-GB" smtClean="0"/>
              <a:t>‹#›</a:t>
            </a:fld>
            <a:endParaRPr lang="en-GB"/>
          </a:p>
        </p:txBody>
      </p:sp>
    </p:spTree>
    <p:extLst>
      <p:ext uri="{BB962C8B-B14F-4D97-AF65-F5344CB8AC3E}">
        <p14:creationId xmlns:p14="http://schemas.microsoft.com/office/powerpoint/2010/main" val="1136158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BA9374-E729-48B3-86D6-77FC0A1F373F}" type="datetimeFigureOut">
              <a:rPr lang="en-GB" smtClean="0"/>
              <a:t>11/05/2016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EE568EC-11DF-45DB-8014-DF153B9495B1}" type="slidenum">
              <a:rPr lang="en-GB" smtClean="0"/>
              <a:t>‹#›</a:t>
            </a:fld>
            <a:endParaRPr lang="en-GB"/>
          </a:p>
        </p:txBody>
      </p:sp>
    </p:spTree>
    <p:extLst>
      <p:ext uri="{BB962C8B-B14F-4D97-AF65-F5344CB8AC3E}">
        <p14:creationId xmlns:p14="http://schemas.microsoft.com/office/powerpoint/2010/main" val="2210817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BA9374-E729-48B3-86D6-77FC0A1F373F}" type="datetimeFigureOut">
              <a:rPr lang="en-GB" smtClean="0"/>
              <a:t>11/05/2016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E568EC-11DF-45DB-8014-DF153B9495B1}" type="slidenum">
              <a:rPr lang="en-GB" smtClean="0"/>
              <a:t>‹#›</a:t>
            </a:fld>
            <a:endParaRPr lang="en-GB"/>
          </a:p>
        </p:txBody>
      </p:sp>
    </p:spTree>
    <p:extLst>
      <p:ext uri="{BB962C8B-B14F-4D97-AF65-F5344CB8AC3E}">
        <p14:creationId xmlns:p14="http://schemas.microsoft.com/office/powerpoint/2010/main" val="2159195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BA9374-E729-48B3-86D6-77FC0A1F373F}" type="datetimeFigureOut">
              <a:rPr lang="en-GB" smtClean="0"/>
              <a:t>11/05/2016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E568EC-11DF-45DB-8014-DF153B9495B1}" type="slidenum">
              <a:rPr lang="en-GB" smtClean="0"/>
              <a:t>‹#›</a:t>
            </a:fld>
            <a:endParaRPr lang="en-GB"/>
          </a:p>
        </p:txBody>
      </p:sp>
    </p:spTree>
    <p:extLst>
      <p:ext uri="{BB962C8B-B14F-4D97-AF65-F5344CB8AC3E}">
        <p14:creationId xmlns:p14="http://schemas.microsoft.com/office/powerpoint/2010/main" val="731363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BA9374-E729-48B3-86D6-77FC0A1F373F}" type="datetimeFigureOut">
              <a:rPr lang="en-GB" smtClean="0"/>
              <a:t>11/05/2016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E568EC-11DF-45DB-8014-DF153B9495B1}" type="slidenum">
              <a:rPr lang="en-GB" smtClean="0"/>
              <a:t>‹#›</a:t>
            </a:fld>
            <a:endParaRPr lang="en-GB"/>
          </a:p>
        </p:txBody>
      </p:sp>
    </p:spTree>
    <p:extLst>
      <p:ext uri="{BB962C8B-B14F-4D97-AF65-F5344CB8AC3E}">
        <p14:creationId xmlns:p14="http://schemas.microsoft.com/office/powerpoint/2010/main" val="3476917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Gratitude</a:t>
            </a:r>
            <a:endParaRPr lang="en-GB" dirty="0"/>
          </a:p>
        </p:txBody>
      </p:sp>
      <p:sp>
        <p:nvSpPr>
          <p:cNvPr id="3" name="Subtitle 2"/>
          <p:cNvSpPr>
            <a:spLocks noGrp="1"/>
          </p:cNvSpPr>
          <p:nvPr>
            <p:ph type="subTitle" idx="1"/>
          </p:nvPr>
        </p:nvSpPr>
        <p:spPr/>
        <p:txBody>
          <a:bodyPr/>
          <a:lstStyle/>
          <a:p>
            <a:r>
              <a:rPr lang="en-GB" dirty="0" smtClean="0"/>
              <a:t>The Law of God shows us how we as the people of God should live as a response to our salvation</a:t>
            </a:r>
            <a:r>
              <a:rPr lang="en-GB" dirty="0" smtClean="0"/>
              <a:t>.</a:t>
            </a:r>
          </a:p>
          <a:p>
            <a:r>
              <a:rPr lang="en-GB" dirty="0" smtClean="0"/>
              <a:t>Q/A: 86 - 93</a:t>
            </a:r>
            <a:endParaRPr lang="en-GB" dirty="0"/>
          </a:p>
        </p:txBody>
      </p:sp>
    </p:spTree>
    <p:extLst>
      <p:ext uri="{BB962C8B-B14F-4D97-AF65-F5344CB8AC3E}">
        <p14:creationId xmlns:p14="http://schemas.microsoft.com/office/powerpoint/2010/main" val="2594796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mortification of the old nature?</a:t>
            </a:r>
            <a:endParaRPr lang="en-GB" dirty="0"/>
          </a:p>
        </p:txBody>
      </p:sp>
      <p:sp>
        <p:nvSpPr>
          <p:cNvPr id="3" name="Content Placeholder 2"/>
          <p:cNvSpPr>
            <a:spLocks noGrp="1"/>
          </p:cNvSpPr>
          <p:nvPr>
            <p:ph idx="1"/>
          </p:nvPr>
        </p:nvSpPr>
        <p:spPr>
          <a:xfrm>
            <a:off x="838200" y="1825625"/>
            <a:ext cx="10515600" cy="1360027"/>
          </a:xfrm>
        </p:spPr>
        <p:txBody>
          <a:bodyPr/>
          <a:lstStyle/>
          <a:p>
            <a:pPr marL="0" indent="0">
              <a:buNone/>
            </a:pPr>
            <a:r>
              <a:rPr lang="en-GB" dirty="0" smtClean="0"/>
              <a:t>A true heartfelt sorrow that we have sinned against God</a:t>
            </a:r>
          </a:p>
          <a:p>
            <a:pPr marL="0" indent="0">
              <a:buNone/>
            </a:pPr>
            <a:r>
              <a:rPr lang="en-GB" dirty="0" smtClean="0"/>
              <a:t>A hate of our sin and a desire to flee from them/put them to death</a:t>
            </a:r>
            <a:endParaRPr lang="en-GB" dirty="0"/>
          </a:p>
        </p:txBody>
      </p:sp>
      <p:sp>
        <p:nvSpPr>
          <p:cNvPr id="4" name="Title 1"/>
          <p:cNvSpPr txBox="1">
            <a:spLocks/>
          </p:cNvSpPr>
          <p:nvPr/>
        </p:nvSpPr>
        <p:spPr>
          <a:xfrm>
            <a:off x="838200" y="286251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mtClean="0"/>
              <a:t>What is the quickening of the new nature</a:t>
            </a:r>
            <a:endParaRPr lang="en-GB" dirty="0"/>
          </a:p>
        </p:txBody>
      </p:sp>
      <p:sp>
        <p:nvSpPr>
          <p:cNvPr id="5" name="Content Placeholder 2"/>
          <p:cNvSpPr txBox="1">
            <a:spLocks/>
          </p:cNvSpPr>
          <p:nvPr/>
        </p:nvSpPr>
        <p:spPr>
          <a:xfrm>
            <a:off x="838200" y="4239496"/>
            <a:ext cx="10515600" cy="136002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A true heartfelt joy in God through Christ</a:t>
            </a:r>
          </a:p>
          <a:p>
            <a:pPr marL="0" indent="0">
              <a:buFont typeface="Arial" panose="020B0604020202020204" pitchFamily="34" charset="0"/>
              <a:buNone/>
            </a:pPr>
            <a:r>
              <a:rPr lang="en-GB" dirty="0" smtClean="0"/>
              <a:t>A love and delight to live according to the will of God in all manner of good works</a:t>
            </a:r>
            <a:endParaRPr lang="en-GB" dirty="0"/>
          </a:p>
        </p:txBody>
      </p:sp>
    </p:spTree>
    <p:extLst>
      <p:ext uri="{BB962C8B-B14F-4D97-AF65-F5344CB8AC3E}">
        <p14:creationId xmlns:p14="http://schemas.microsoft.com/office/powerpoint/2010/main" val="2612804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good works?</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solidFill>
                  <a:srgbClr val="00B050"/>
                </a:solidFill>
              </a:rPr>
              <a:t>A - Works done from/as a result of true faith</a:t>
            </a:r>
          </a:p>
          <a:p>
            <a:pPr marL="0" indent="0">
              <a:buNone/>
            </a:pPr>
            <a:r>
              <a:rPr lang="en-GB" dirty="0" smtClean="0"/>
              <a:t>A’ – Those who do not have true faith, do good works in order to earn their salvation/from selfish motives</a:t>
            </a:r>
          </a:p>
          <a:p>
            <a:pPr marL="0" indent="0">
              <a:buNone/>
            </a:pPr>
            <a:endParaRPr lang="en-GB" dirty="0"/>
          </a:p>
          <a:p>
            <a:pPr marL="0" indent="0">
              <a:buNone/>
            </a:pPr>
            <a:r>
              <a:rPr lang="en-GB" dirty="0" smtClean="0">
                <a:solidFill>
                  <a:srgbClr val="00B050"/>
                </a:solidFill>
              </a:rPr>
              <a:t>B – Works done according to the law of God</a:t>
            </a:r>
          </a:p>
          <a:p>
            <a:pPr marL="0" indent="0">
              <a:buNone/>
            </a:pPr>
            <a:r>
              <a:rPr lang="en-GB" dirty="0" smtClean="0"/>
              <a:t>B’- Those who do not know God, seek to do good according to the law and customs of society only.</a:t>
            </a:r>
          </a:p>
          <a:p>
            <a:pPr marL="0" indent="0">
              <a:buNone/>
            </a:pPr>
            <a:endParaRPr lang="en-GB" dirty="0"/>
          </a:p>
          <a:p>
            <a:pPr marL="0" indent="0">
              <a:buNone/>
            </a:pPr>
            <a:r>
              <a:rPr lang="en-GB" dirty="0" smtClean="0">
                <a:solidFill>
                  <a:srgbClr val="00B050"/>
                </a:solidFill>
              </a:rPr>
              <a:t>C – Works done to the glory of God</a:t>
            </a:r>
          </a:p>
          <a:p>
            <a:pPr marL="0" indent="0">
              <a:buNone/>
            </a:pPr>
            <a:r>
              <a:rPr lang="en-GB" dirty="0" smtClean="0"/>
              <a:t>C’ – Those who do not know God, do good works so that their own names might be mentioned/praised as a result of the good which they do. </a:t>
            </a:r>
          </a:p>
        </p:txBody>
      </p:sp>
    </p:spTree>
    <p:extLst>
      <p:ext uri="{BB962C8B-B14F-4D97-AF65-F5344CB8AC3E}">
        <p14:creationId xmlns:p14="http://schemas.microsoft.com/office/powerpoint/2010/main" val="3732840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p:txBody>
          <a:bodyPr/>
          <a:lstStyle/>
          <a:p>
            <a:r>
              <a:rPr lang="en-GB" dirty="0" smtClean="0"/>
              <a:t>Is it really necessary for someone to be converted? Why?</a:t>
            </a:r>
          </a:p>
          <a:p>
            <a:r>
              <a:rPr lang="en-GB" dirty="0" smtClean="0"/>
              <a:t>How can someone know if he has truly been converted or not?</a:t>
            </a:r>
          </a:p>
          <a:p>
            <a:r>
              <a:rPr lang="en-GB" dirty="0" smtClean="0"/>
              <a:t>Is conversion a ‘one-time’ event, or a ‘continuous process’? </a:t>
            </a:r>
          </a:p>
          <a:p>
            <a:endParaRPr lang="en-GB" dirty="0"/>
          </a:p>
          <a:p>
            <a:pPr marL="0" indent="0">
              <a:buNone/>
            </a:pPr>
            <a:r>
              <a:rPr lang="en-GB" dirty="0" smtClean="0"/>
              <a:t>What would you say of someone who is ‘heartily willing and ready to live for God’ and ‘loves and delights to live according to the will of God in all good works? Are those marks of someone who has been converted?</a:t>
            </a:r>
            <a:endParaRPr lang="en-GB" dirty="0"/>
          </a:p>
        </p:txBody>
      </p:sp>
    </p:spTree>
    <p:extLst>
      <p:ext uri="{BB962C8B-B14F-4D97-AF65-F5344CB8AC3E}">
        <p14:creationId xmlns:p14="http://schemas.microsoft.com/office/powerpoint/2010/main" val="3269393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do we know what good works are / what are the kind of things which are pleasing to God?</a:t>
            </a:r>
            <a:endParaRPr lang="en-GB" dirty="0"/>
          </a:p>
        </p:txBody>
      </p:sp>
    </p:spTree>
    <p:extLst>
      <p:ext uri="{BB962C8B-B14F-4D97-AF65-F5344CB8AC3E}">
        <p14:creationId xmlns:p14="http://schemas.microsoft.com/office/powerpoint/2010/main" val="4196769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the law of God?</a:t>
            </a:r>
            <a:endParaRPr lang="en-GB" dirty="0"/>
          </a:p>
        </p:txBody>
      </p:sp>
      <p:sp>
        <p:nvSpPr>
          <p:cNvPr id="4" name="Title 1"/>
          <p:cNvSpPr txBox="1">
            <a:spLocks/>
          </p:cNvSpPr>
          <p:nvPr/>
        </p:nvSpPr>
        <p:spPr>
          <a:xfrm>
            <a:off x="838200" y="169068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t>How is God’s law divided?</a:t>
            </a:r>
            <a:endParaRPr lang="en-GB" dirty="0"/>
          </a:p>
        </p:txBody>
      </p:sp>
    </p:spTree>
    <p:extLst>
      <p:ext uri="{BB962C8B-B14F-4D97-AF65-F5344CB8AC3E}">
        <p14:creationId xmlns:p14="http://schemas.microsoft.com/office/powerpoint/2010/main" val="1647291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the law of God?</a:t>
            </a:r>
            <a:endParaRPr lang="en-GB" dirty="0"/>
          </a:p>
        </p:txBody>
      </p:sp>
      <p:sp>
        <p:nvSpPr>
          <p:cNvPr id="4" name="Title 1"/>
          <p:cNvSpPr txBox="1">
            <a:spLocks/>
          </p:cNvSpPr>
          <p:nvPr/>
        </p:nvSpPr>
        <p:spPr>
          <a:xfrm>
            <a:off x="838200" y="169068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t>How is God’s law divided?</a:t>
            </a:r>
            <a:endParaRPr lang="en-GB" dirty="0"/>
          </a:p>
        </p:txBody>
      </p:sp>
      <p:sp>
        <p:nvSpPr>
          <p:cNvPr id="5" name="Content Placeholder 2"/>
          <p:cNvSpPr>
            <a:spLocks noGrp="1"/>
          </p:cNvSpPr>
          <p:nvPr>
            <p:ph idx="1"/>
          </p:nvPr>
        </p:nvSpPr>
        <p:spPr>
          <a:xfrm>
            <a:off x="838200" y="3016251"/>
            <a:ext cx="10515600" cy="3160712"/>
          </a:xfrm>
        </p:spPr>
        <p:txBody>
          <a:bodyPr/>
          <a:lstStyle/>
          <a:p>
            <a:pPr marL="0" indent="0">
              <a:buNone/>
            </a:pPr>
            <a:r>
              <a:rPr lang="en-GB" dirty="0" smtClean="0"/>
              <a:t>Into two tables / spheres of life</a:t>
            </a:r>
          </a:p>
          <a:p>
            <a:pPr marL="0" indent="0">
              <a:buNone/>
            </a:pPr>
            <a:endParaRPr lang="en-GB" dirty="0" smtClean="0"/>
          </a:p>
          <a:p>
            <a:pPr marL="514350" indent="-514350">
              <a:buAutoNum type="arabicParenR"/>
            </a:pPr>
            <a:r>
              <a:rPr lang="en-GB" dirty="0" smtClean="0"/>
              <a:t>What must be our attitude to God / How should we worship God</a:t>
            </a:r>
          </a:p>
          <a:p>
            <a:pPr marL="514350" indent="-514350">
              <a:buAutoNum type="arabicParenR"/>
            </a:pPr>
            <a:endParaRPr lang="en-GB" dirty="0"/>
          </a:p>
          <a:p>
            <a:pPr marL="514350" indent="-514350">
              <a:buAutoNum type="arabicParenR"/>
            </a:pPr>
            <a:r>
              <a:rPr lang="en-GB" dirty="0" smtClean="0"/>
              <a:t>What duties do we owe our neighbour / How should we serve God</a:t>
            </a:r>
            <a:endParaRPr lang="en-GB" dirty="0"/>
          </a:p>
        </p:txBody>
      </p:sp>
    </p:spTree>
    <p:extLst>
      <p:ext uri="{BB962C8B-B14F-4D97-AF65-F5344CB8AC3E}">
        <p14:creationId xmlns:p14="http://schemas.microsoft.com/office/powerpoint/2010/main" val="1796651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Notice:</a:t>
            </a:r>
            <a:endParaRPr lang="en-GB" dirty="0"/>
          </a:p>
        </p:txBody>
      </p:sp>
      <p:sp>
        <p:nvSpPr>
          <p:cNvPr id="3" name="Content Placeholder 2"/>
          <p:cNvSpPr>
            <a:spLocks noGrp="1"/>
          </p:cNvSpPr>
          <p:nvPr>
            <p:ph idx="1"/>
          </p:nvPr>
        </p:nvSpPr>
        <p:spPr/>
        <p:txBody>
          <a:bodyPr/>
          <a:lstStyle/>
          <a:p>
            <a:pPr marL="514350" indent="-514350">
              <a:buAutoNum type="arabicParenR"/>
            </a:pPr>
            <a:r>
              <a:rPr lang="en-GB" dirty="0" smtClean="0"/>
              <a:t>There is an order of importance in the commandments – God is central and most important and our greatest sins are in the area of worship</a:t>
            </a:r>
          </a:p>
          <a:p>
            <a:pPr marL="514350" indent="-514350">
              <a:buAutoNum type="arabicParenR"/>
            </a:pPr>
            <a:r>
              <a:rPr lang="en-GB" dirty="0" smtClean="0"/>
              <a:t>Each commandment teaches both what is required and what is prohibited</a:t>
            </a:r>
          </a:p>
          <a:p>
            <a:pPr marL="514350" indent="-514350">
              <a:buAutoNum type="arabicParenR"/>
            </a:pPr>
            <a:r>
              <a:rPr lang="en-GB" dirty="0" smtClean="0"/>
              <a:t>The Ten Commandments are a sufficient summary of God’s holy will. Nothing needs to be added or taken away.</a:t>
            </a:r>
            <a:endParaRPr lang="en-GB" dirty="0"/>
          </a:p>
        </p:txBody>
      </p:sp>
    </p:spTree>
    <p:extLst>
      <p:ext uri="{BB962C8B-B14F-4D97-AF65-F5344CB8AC3E}">
        <p14:creationId xmlns:p14="http://schemas.microsoft.com/office/powerpoint/2010/main" val="1127922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 the worship of God more important than our duty to man?</a:t>
            </a:r>
            <a:endParaRPr lang="en-GB" dirty="0"/>
          </a:p>
        </p:txBody>
      </p:sp>
    </p:spTree>
    <p:extLst>
      <p:ext uri="{BB962C8B-B14F-4D97-AF65-F5344CB8AC3E}">
        <p14:creationId xmlns:p14="http://schemas.microsoft.com/office/powerpoint/2010/main" val="910284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Doxology - Praise</a:t>
            </a:r>
            <a:endParaRPr lang="en-GB" dirty="0"/>
          </a:p>
        </p:txBody>
      </p:sp>
      <p:sp>
        <p:nvSpPr>
          <p:cNvPr id="3" name="Content Placeholder 2"/>
          <p:cNvSpPr>
            <a:spLocks noGrp="1"/>
          </p:cNvSpPr>
          <p:nvPr>
            <p:ph idx="1"/>
          </p:nvPr>
        </p:nvSpPr>
        <p:spPr/>
        <p:txBody>
          <a:bodyPr/>
          <a:lstStyle/>
          <a:p>
            <a:pPr marL="0" indent="0" algn="ctr">
              <a:buNone/>
            </a:pPr>
            <a:r>
              <a:rPr lang="en-GB" dirty="0" smtClean="0"/>
              <a:t>Praise </a:t>
            </a:r>
            <a:r>
              <a:rPr lang="en-GB" dirty="0"/>
              <a:t>God, from whom all blessings flow;</a:t>
            </a:r>
          </a:p>
          <a:p>
            <a:pPr marL="0" indent="0" algn="ctr">
              <a:buNone/>
            </a:pPr>
            <a:r>
              <a:rPr lang="en-GB" dirty="0"/>
              <a:t>Praise Him, all creatures here below;</a:t>
            </a:r>
          </a:p>
          <a:p>
            <a:pPr marL="0" indent="0" algn="ctr">
              <a:buNone/>
            </a:pPr>
            <a:r>
              <a:rPr lang="en-GB" dirty="0"/>
              <a:t>Praise Him above, ye </a:t>
            </a:r>
            <a:r>
              <a:rPr lang="en-GB" dirty="0" err="1"/>
              <a:t>heav’nly</a:t>
            </a:r>
            <a:r>
              <a:rPr lang="en-GB" dirty="0"/>
              <a:t> host;</a:t>
            </a:r>
          </a:p>
          <a:p>
            <a:pPr marL="0" indent="0" algn="ctr">
              <a:buNone/>
            </a:pPr>
            <a:r>
              <a:rPr lang="en-GB" dirty="0"/>
              <a:t>Praise Father, Son, and Holy Ghost!</a:t>
            </a:r>
          </a:p>
          <a:p>
            <a:endParaRPr lang="en-GB" dirty="0"/>
          </a:p>
        </p:txBody>
      </p:sp>
    </p:spTree>
    <p:extLst>
      <p:ext uri="{BB962C8B-B14F-4D97-AF65-F5344CB8AC3E}">
        <p14:creationId xmlns:p14="http://schemas.microsoft.com/office/powerpoint/2010/main" val="2668604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Doxology</a:t>
            </a:r>
            <a:endParaRPr lang="en-GB" dirty="0"/>
          </a:p>
        </p:txBody>
      </p:sp>
      <p:sp>
        <p:nvSpPr>
          <p:cNvPr id="3" name="Content Placeholder 2"/>
          <p:cNvSpPr>
            <a:spLocks noGrp="1"/>
          </p:cNvSpPr>
          <p:nvPr>
            <p:ph idx="1"/>
          </p:nvPr>
        </p:nvSpPr>
        <p:spPr/>
        <p:txBody>
          <a:bodyPr/>
          <a:lstStyle/>
          <a:p>
            <a:pPr marL="0" indent="0" algn="ctr">
              <a:buNone/>
            </a:pPr>
            <a:r>
              <a:rPr lang="en-GB" dirty="0"/>
              <a:t>Know that the Lord our God is good; </a:t>
            </a:r>
          </a:p>
          <a:p>
            <a:pPr marL="0" indent="0" algn="ctr">
              <a:buNone/>
            </a:pPr>
            <a:r>
              <a:rPr lang="en-GB" dirty="0"/>
              <a:t>his mercy is forever sure; </a:t>
            </a:r>
          </a:p>
          <a:p>
            <a:pPr marL="0" indent="0" algn="ctr">
              <a:buNone/>
            </a:pPr>
            <a:r>
              <a:rPr lang="en-GB" dirty="0"/>
              <a:t>his truth at all times firmly stood, </a:t>
            </a:r>
          </a:p>
          <a:p>
            <a:pPr marL="0" indent="0" algn="ctr">
              <a:buNone/>
            </a:pPr>
            <a:r>
              <a:rPr lang="en-GB" dirty="0"/>
              <a:t>and shall from age to age endure.</a:t>
            </a:r>
          </a:p>
          <a:p>
            <a:pPr marL="0" indent="0" algn="ctr">
              <a:buNone/>
            </a:pPr>
            <a:endParaRPr lang="en-GB" dirty="0"/>
          </a:p>
        </p:txBody>
      </p:sp>
    </p:spTree>
    <p:extLst>
      <p:ext uri="{BB962C8B-B14F-4D97-AF65-F5344CB8AC3E}">
        <p14:creationId xmlns:p14="http://schemas.microsoft.com/office/powerpoint/2010/main" val="1498485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Since we have been saved by Christ without any merit of our own, </a:t>
            </a:r>
            <a:r>
              <a:rPr lang="en-GB" b="1" dirty="0" smtClean="0"/>
              <a:t>Why should we do good works?</a:t>
            </a:r>
            <a:endParaRPr lang="en-GB" b="1" dirty="0"/>
          </a:p>
        </p:txBody>
      </p:sp>
    </p:spTree>
    <p:extLst>
      <p:ext uri="{BB962C8B-B14F-4D97-AF65-F5344CB8AC3E}">
        <p14:creationId xmlns:p14="http://schemas.microsoft.com/office/powerpoint/2010/main" val="4105383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Test</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At the end of the Catechism class, we will be visiting everyone individually, to see how well you have grasped/understood the Catechism.</a:t>
            </a:r>
          </a:p>
          <a:p>
            <a:pPr marL="0" indent="0">
              <a:buNone/>
            </a:pPr>
            <a:endParaRPr lang="en-GB" dirty="0"/>
          </a:p>
          <a:p>
            <a:pPr marL="0" indent="0">
              <a:buNone/>
            </a:pPr>
            <a:r>
              <a:rPr lang="en-GB" dirty="0" smtClean="0"/>
              <a:t>Next week, we will hand out the list of ‘Questions’ that we will be asking, to see if you can give an answer to them. This will give you time to go home, read through the questions, and look through the Catechism for answers, which you can then learn.</a:t>
            </a:r>
          </a:p>
          <a:p>
            <a:pPr marL="0" indent="0">
              <a:buNone/>
            </a:pPr>
            <a:endParaRPr lang="en-GB" dirty="0"/>
          </a:p>
          <a:p>
            <a:pPr marL="0" indent="0">
              <a:buNone/>
            </a:pPr>
            <a:r>
              <a:rPr lang="en-GB" dirty="0" smtClean="0"/>
              <a:t>We want to make sure that those who are in leadership positions in church (i.e. anyone who leads a Bible Study/is involved in any official teaching), are at least able to answer these questions, when/if someone asks them. </a:t>
            </a:r>
            <a:endParaRPr lang="en-GB" dirty="0"/>
          </a:p>
        </p:txBody>
      </p:sp>
    </p:spTree>
    <p:extLst>
      <p:ext uri="{BB962C8B-B14F-4D97-AF65-F5344CB8AC3E}">
        <p14:creationId xmlns:p14="http://schemas.microsoft.com/office/powerpoint/2010/main" val="3250399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Since we have been saved by Christ without any merit of our own, </a:t>
            </a:r>
            <a:r>
              <a:rPr lang="en-GB" b="1" dirty="0" smtClean="0"/>
              <a:t>Why should we do good works?</a:t>
            </a:r>
            <a:endParaRPr lang="en-GB" dirty="0"/>
          </a:p>
        </p:txBody>
      </p:sp>
      <p:sp>
        <p:nvSpPr>
          <p:cNvPr id="3" name="Content Placeholder 2"/>
          <p:cNvSpPr>
            <a:spLocks noGrp="1"/>
          </p:cNvSpPr>
          <p:nvPr>
            <p:ph idx="1"/>
          </p:nvPr>
        </p:nvSpPr>
        <p:spPr/>
        <p:txBody>
          <a:bodyPr/>
          <a:lstStyle/>
          <a:p>
            <a:r>
              <a:rPr lang="en-GB" dirty="0" smtClean="0"/>
              <a:t>Because we belong to Christ and he commands us</a:t>
            </a:r>
          </a:p>
          <a:p>
            <a:r>
              <a:rPr lang="en-GB" dirty="0" smtClean="0"/>
              <a:t>Because God by his Holy Spirit is changing us to be more like Jesus</a:t>
            </a:r>
          </a:p>
          <a:p>
            <a:r>
              <a:rPr lang="en-GB" dirty="0" smtClean="0"/>
              <a:t>Because we are thankful to God for all the he has done for us</a:t>
            </a:r>
          </a:p>
          <a:p>
            <a:r>
              <a:rPr lang="en-GB" dirty="0" smtClean="0"/>
              <a:t>Because we want to praise God</a:t>
            </a:r>
          </a:p>
          <a:p>
            <a:r>
              <a:rPr lang="en-GB" dirty="0" smtClean="0"/>
              <a:t>Because we want to be assured of our faith by seeing the fruits of it</a:t>
            </a:r>
          </a:p>
          <a:p>
            <a:r>
              <a:rPr lang="en-GB" dirty="0" smtClean="0"/>
              <a:t>Because we want to win our neighbours to Christ</a:t>
            </a:r>
            <a:endParaRPr lang="en-GB" dirty="0"/>
          </a:p>
        </p:txBody>
      </p:sp>
    </p:spTree>
    <p:extLst>
      <p:ext uri="{BB962C8B-B14F-4D97-AF65-F5344CB8AC3E}">
        <p14:creationId xmlns:p14="http://schemas.microsoft.com/office/powerpoint/2010/main" val="2939967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Those who, having been saved by God, continue in their wicked and ungrateful lives, and do not turn to God – what about them?</a:t>
            </a:r>
            <a:endParaRPr lang="en-GB" dirty="0"/>
          </a:p>
        </p:txBody>
      </p:sp>
      <p:sp>
        <p:nvSpPr>
          <p:cNvPr id="3" name="Content Placeholder 2"/>
          <p:cNvSpPr>
            <a:spLocks noGrp="1"/>
          </p:cNvSpPr>
          <p:nvPr>
            <p:ph idx="1"/>
          </p:nvPr>
        </p:nvSpPr>
        <p:spPr/>
        <p:txBody>
          <a:bodyPr/>
          <a:lstStyle/>
          <a:p>
            <a:r>
              <a:rPr lang="en-GB" dirty="0" smtClean="0"/>
              <a:t>No one who has been saved by God (justified by faith) will be the same person</a:t>
            </a:r>
          </a:p>
          <a:p>
            <a:r>
              <a:rPr lang="en-GB" dirty="0" smtClean="0"/>
              <a:t>Someone who has God’s Spirit living in them is a changed person and where God’s Spirit is, the fruit of God’s Spirit will be seen</a:t>
            </a:r>
          </a:p>
          <a:p>
            <a:r>
              <a:rPr lang="en-GB" dirty="0" smtClean="0"/>
              <a:t>One cannot be saved by God and continue to live in sin – the fruit of your life is the real evidence/testimony to the reality of saving faith</a:t>
            </a:r>
          </a:p>
          <a:p>
            <a:r>
              <a:rPr lang="en-GB" dirty="0" smtClean="0"/>
              <a:t>Cannot be saved if our lives do not also show radical changes </a:t>
            </a:r>
            <a:endParaRPr lang="en-GB" dirty="0"/>
          </a:p>
        </p:txBody>
      </p:sp>
    </p:spTree>
    <p:extLst>
      <p:ext uri="{BB962C8B-B14F-4D97-AF65-F5344CB8AC3E}">
        <p14:creationId xmlns:p14="http://schemas.microsoft.com/office/powerpoint/2010/main" val="4150478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Abraham</a:t>
            </a:r>
            <a:endParaRPr lang="en-GB" dirty="0"/>
          </a:p>
        </p:txBody>
      </p:sp>
      <p:cxnSp>
        <p:nvCxnSpPr>
          <p:cNvPr id="5" name="Straight Connector 4"/>
          <p:cNvCxnSpPr/>
          <p:nvPr/>
        </p:nvCxnSpPr>
        <p:spPr>
          <a:xfrm>
            <a:off x="838200" y="1519707"/>
            <a:ext cx="0" cy="4662152"/>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838200" y="6181859"/>
            <a:ext cx="10340662"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18941" y="1803042"/>
            <a:ext cx="437882" cy="2246769"/>
          </a:xfrm>
          <a:prstGeom prst="rect">
            <a:avLst/>
          </a:prstGeom>
          <a:noFill/>
        </p:spPr>
        <p:txBody>
          <a:bodyPr wrap="square" rtlCol="0">
            <a:spAutoFit/>
          </a:bodyPr>
          <a:lstStyle/>
          <a:p>
            <a:r>
              <a:rPr lang="en-GB" sz="2800" dirty="0" smtClean="0"/>
              <a:t>FAITH</a:t>
            </a:r>
            <a:endParaRPr lang="en-GB" sz="2800" dirty="0"/>
          </a:p>
        </p:txBody>
      </p:sp>
      <p:sp>
        <p:nvSpPr>
          <p:cNvPr id="9" name="TextBox 8"/>
          <p:cNvSpPr txBox="1"/>
          <p:nvPr/>
        </p:nvSpPr>
        <p:spPr>
          <a:xfrm>
            <a:off x="3271234" y="6272011"/>
            <a:ext cx="4752304" cy="461665"/>
          </a:xfrm>
          <a:prstGeom prst="rect">
            <a:avLst/>
          </a:prstGeom>
          <a:noFill/>
        </p:spPr>
        <p:txBody>
          <a:bodyPr wrap="square" rtlCol="0">
            <a:spAutoFit/>
          </a:bodyPr>
          <a:lstStyle/>
          <a:p>
            <a:r>
              <a:rPr lang="en-GB" sz="2400" dirty="0" smtClean="0"/>
              <a:t>GOOD WORKS/LIVING</a:t>
            </a:r>
            <a:endParaRPr lang="en-GB" sz="2400" dirty="0"/>
          </a:p>
        </p:txBody>
      </p:sp>
      <p:cxnSp>
        <p:nvCxnSpPr>
          <p:cNvPr id="11" name="Straight Connector 10"/>
          <p:cNvCxnSpPr/>
          <p:nvPr/>
        </p:nvCxnSpPr>
        <p:spPr>
          <a:xfrm flipV="1">
            <a:off x="838200" y="1690688"/>
            <a:ext cx="9941417" cy="4491171"/>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
        <p:nvSpPr>
          <p:cNvPr id="12" name="Freeform 11"/>
          <p:cNvSpPr/>
          <p:nvPr/>
        </p:nvSpPr>
        <p:spPr>
          <a:xfrm>
            <a:off x="840658" y="1339310"/>
            <a:ext cx="9881419" cy="4825516"/>
          </a:xfrm>
          <a:custGeom>
            <a:avLst/>
            <a:gdLst>
              <a:gd name="connsiteX0" fmla="*/ 0 w 9881419"/>
              <a:gd name="connsiteY0" fmla="*/ 4825516 h 4825516"/>
              <a:gd name="connsiteX1" fmla="*/ 634181 w 9881419"/>
              <a:gd name="connsiteY1" fmla="*/ 3704638 h 4825516"/>
              <a:gd name="connsiteX2" fmla="*/ 1961536 w 9881419"/>
              <a:gd name="connsiteY2" fmla="*/ 4633787 h 4825516"/>
              <a:gd name="connsiteX3" fmla="*/ 2639961 w 9881419"/>
              <a:gd name="connsiteY3" fmla="*/ 3232690 h 4825516"/>
              <a:gd name="connsiteX4" fmla="*/ 3864077 w 9881419"/>
              <a:gd name="connsiteY4" fmla="*/ 4309322 h 4825516"/>
              <a:gd name="connsiteX5" fmla="*/ 4306529 w 9881419"/>
              <a:gd name="connsiteY5" fmla="*/ 2023322 h 4825516"/>
              <a:gd name="connsiteX6" fmla="*/ 5235677 w 9881419"/>
              <a:gd name="connsiteY6" fmla="*/ 3144200 h 4825516"/>
              <a:gd name="connsiteX7" fmla="*/ 5619136 w 9881419"/>
              <a:gd name="connsiteY7" fmla="*/ 1831593 h 4825516"/>
              <a:gd name="connsiteX8" fmla="*/ 7315200 w 9881419"/>
              <a:gd name="connsiteY8" fmla="*/ 3203193 h 4825516"/>
              <a:gd name="connsiteX9" fmla="*/ 6666271 w 9881419"/>
              <a:gd name="connsiteY9" fmla="*/ 828703 h 4825516"/>
              <a:gd name="connsiteX10" fmla="*/ 8303342 w 9881419"/>
              <a:gd name="connsiteY10" fmla="*/ 1757851 h 4825516"/>
              <a:gd name="connsiteX11" fmla="*/ 8465574 w 9881419"/>
              <a:gd name="connsiteY11" fmla="*/ 430496 h 4825516"/>
              <a:gd name="connsiteX12" fmla="*/ 9571703 w 9881419"/>
              <a:gd name="connsiteY12" fmla="*/ 1448135 h 4825516"/>
              <a:gd name="connsiteX13" fmla="*/ 9704439 w 9881419"/>
              <a:gd name="connsiteY13" fmla="*/ 61787 h 4825516"/>
              <a:gd name="connsiteX14" fmla="*/ 9881419 w 9881419"/>
              <a:gd name="connsiteY14" fmla="*/ 371503 h 4825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881419" h="4825516">
                <a:moveTo>
                  <a:pt x="0" y="4825516"/>
                </a:moveTo>
                <a:cubicBezTo>
                  <a:pt x="153629" y="4281054"/>
                  <a:pt x="307258" y="3736593"/>
                  <a:pt x="634181" y="3704638"/>
                </a:cubicBezTo>
                <a:cubicBezTo>
                  <a:pt x="961104" y="3672683"/>
                  <a:pt x="1627239" y="4712445"/>
                  <a:pt x="1961536" y="4633787"/>
                </a:cubicBezTo>
                <a:cubicBezTo>
                  <a:pt x="2295833" y="4555129"/>
                  <a:pt x="2322871" y="3286767"/>
                  <a:pt x="2639961" y="3232690"/>
                </a:cubicBezTo>
                <a:cubicBezTo>
                  <a:pt x="2957051" y="3178612"/>
                  <a:pt x="3586316" y="4510883"/>
                  <a:pt x="3864077" y="4309322"/>
                </a:cubicBezTo>
                <a:cubicBezTo>
                  <a:pt x="4141838" y="4107761"/>
                  <a:pt x="4077929" y="2217509"/>
                  <a:pt x="4306529" y="2023322"/>
                </a:cubicBezTo>
                <a:cubicBezTo>
                  <a:pt x="4535129" y="1829135"/>
                  <a:pt x="5016909" y="3176155"/>
                  <a:pt x="5235677" y="3144200"/>
                </a:cubicBezTo>
                <a:cubicBezTo>
                  <a:pt x="5454445" y="3112245"/>
                  <a:pt x="5272549" y="1821761"/>
                  <a:pt x="5619136" y="1831593"/>
                </a:cubicBezTo>
                <a:cubicBezTo>
                  <a:pt x="5965723" y="1841425"/>
                  <a:pt x="7140678" y="3370341"/>
                  <a:pt x="7315200" y="3203193"/>
                </a:cubicBezTo>
                <a:cubicBezTo>
                  <a:pt x="7489722" y="3036045"/>
                  <a:pt x="6501581" y="1069593"/>
                  <a:pt x="6666271" y="828703"/>
                </a:cubicBezTo>
                <a:cubicBezTo>
                  <a:pt x="6830961" y="587813"/>
                  <a:pt x="8003458" y="1824219"/>
                  <a:pt x="8303342" y="1757851"/>
                </a:cubicBezTo>
                <a:cubicBezTo>
                  <a:pt x="8603226" y="1691483"/>
                  <a:pt x="8254181" y="482115"/>
                  <a:pt x="8465574" y="430496"/>
                </a:cubicBezTo>
                <a:cubicBezTo>
                  <a:pt x="8676967" y="378877"/>
                  <a:pt x="9365226" y="1509586"/>
                  <a:pt x="9571703" y="1448135"/>
                </a:cubicBezTo>
                <a:cubicBezTo>
                  <a:pt x="9778180" y="1386684"/>
                  <a:pt x="9652820" y="241226"/>
                  <a:pt x="9704439" y="61787"/>
                </a:cubicBezTo>
                <a:cubicBezTo>
                  <a:pt x="9756058" y="-117652"/>
                  <a:pt x="9818738" y="126925"/>
                  <a:pt x="9881419" y="371503"/>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8518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H="1">
            <a:off x="3878826" y="560439"/>
            <a:ext cx="14749" cy="5338916"/>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3333135" y="560439"/>
            <a:ext cx="19666" cy="5338916"/>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47484" y="103239"/>
            <a:ext cx="3052916" cy="646331"/>
          </a:xfrm>
          <a:prstGeom prst="rect">
            <a:avLst/>
          </a:prstGeom>
          <a:noFill/>
        </p:spPr>
        <p:txBody>
          <a:bodyPr wrap="square" rtlCol="0">
            <a:spAutoFit/>
          </a:bodyPr>
          <a:lstStyle/>
          <a:p>
            <a:r>
              <a:rPr lang="en-GB" dirty="0" smtClean="0"/>
              <a:t>Non-Christian = Under the judgement of God</a:t>
            </a:r>
            <a:endParaRPr lang="en-GB" dirty="0"/>
          </a:p>
        </p:txBody>
      </p:sp>
      <p:sp>
        <p:nvSpPr>
          <p:cNvPr id="8" name="TextBox 7"/>
          <p:cNvSpPr txBox="1"/>
          <p:nvPr/>
        </p:nvSpPr>
        <p:spPr>
          <a:xfrm>
            <a:off x="4203290" y="0"/>
            <a:ext cx="7713407" cy="646331"/>
          </a:xfrm>
          <a:prstGeom prst="rect">
            <a:avLst/>
          </a:prstGeom>
          <a:noFill/>
        </p:spPr>
        <p:txBody>
          <a:bodyPr wrap="square" rtlCol="0">
            <a:spAutoFit/>
          </a:bodyPr>
          <a:lstStyle/>
          <a:p>
            <a:r>
              <a:rPr lang="en-GB" dirty="0" smtClean="0"/>
              <a:t>Christian = Justified by faith and delivered from sin now has God the Holy Spirit living in his heart</a:t>
            </a:r>
            <a:endParaRPr lang="en-GB" dirty="0"/>
          </a:p>
        </p:txBody>
      </p:sp>
      <p:cxnSp>
        <p:nvCxnSpPr>
          <p:cNvPr id="12" name="Straight Connector 11"/>
          <p:cNvCxnSpPr/>
          <p:nvPr/>
        </p:nvCxnSpPr>
        <p:spPr>
          <a:xfrm>
            <a:off x="11695471" y="646331"/>
            <a:ext cx="0" cy="5533243"/>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1838039" y="-18757"/>
            <a:ext cx="353961" cy="6863417"/>
          </a:xfrm>
          <a:prstGeom prst="rect">
            <a:avLst/>
          </a:prstGeom>
          <a:noFill/>
        </p:spPr>
        <p:txBody>
          <a:bodyPr wrap="square" rtlCol="0">
            <a:spAutoFit/>
          </a:bodyPr>
          <a:lstStyle/>
          <a:p>
            <a:r>
              <a:rPr lang="en-GB" sz="2000" dirty="0" smtClean="0"/>
              <a:t>PERFECTION = JESUS CHRIST</a:t>
            </a:r>
            <a:endParaRPr lang="en-GB" sz="2000" dirty="0"/>
          </a:p>
        </p:txBody>
      </p:sp>
      <p:cxnSp>
        <p:nvCxnSpPr>
          <p:cNvPr id="15" name="Straight Arrow Connector 14"/>
          <p:cNvCxnSpPr/>
          <p:nvPr/>
        </p:nvCxnSpPr>
        <p:spPr>
          <a:xfrm>
            <a:off x="147484" y="6282813"/>
            <a:ext cx="305291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3742" y="6282813"/>
            <a:ext cx="3805084" cy="369332"/>
          </a:xfrm>
          <a:prstGeom prst="rect">
            <a:avLst/>
          </a:prstGeom>
          <a:noFill/>
        </p:spPr>
        <p:txBody>
          <a:bodyPr wrap="square" rtlCol="0">
            <a:spAutoFit/>
          </a:bodyPr>
          <a:lstStyle/>
          <a:p>
            <a:r>
              <a:rPr lang="en-GB" dirty="0" smtClean="0"/>
              <a:t>BAD			GOOD</a:t>
            </a:r>
            <a:endParaRPr lang="en-GB" dirty="0"/>
          </a:p>
        </p:txBody>
      </p:sp>
      <p:cxnSp>
        <p:nvCxnSpPr>
          <p:cNvPr id="17" name="Straight Arrow Connector 16"/>
          <p:cNvCxnSpPr/>
          <p:nvPr/>
        </p:nvCxnSpPr>
        <p:spPr>
          <a:xfrm>
            <a:off x="4016478" y="6282813"/>
            <a:ext cx="744301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893575" y="6400800"/>
            <a:ext cx="7565922" cy="369332"/>
          </a:xfrm>
          <a:prstGeom prst="rect">
            <a:avLst/>
          </a:prstGeom>
          <a:noFill/>
        </p:spPr>
        <p:txBody>
          <a:bodyPr wrap="square" rtlCol="0">
            <a:spAutoFit/>
          </a:bodyPr>
          <a:lstStyle/>
          <a:p>
            <a:r>
              <a:rPr lang="en-GB" dirty="0" smtClean="0"/>
              <a:t>IMMATURE						MATURE</a:t>
            </a:r>
            <a:endParaRPr lang="en-GB" dirty="0"/>
          </a:p>
        </p:txBody>
      </p:sp>
      <p:sp>
        <p:nvSpPr>
          <p:cNvPr id="20" name="Oval 19"/>
          <p:cNvSpPr/>
          <p:nvPr/>
        </p:nvSpPr>
        <p:spPr>
          <a:xfrm>
            <a:off x="250723" y="1327355"/>
            <a:ext cx="353961" cy="3687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963562" y="2689122"/>
            <a:ext cx="353961" cy="3687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1622323" y="1534991"/>
            <a:ext cx="353961" cy="3687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p:cNvSpPr/>
          <p:nvPr/>
        </p:nvSpPr>
        <p:spPr>
          <a:xfrm>
            <a:off x="961104" y="4600336"/>
            <a:ext cx="353961" cy="3687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p:cNvSpPr/>
          <p:nvPr/>
        </p:nvSpPr>
        <p:spPr>
          <a:xfrm>
            <a:off x="2789903" y="4505630"/>
            <a:ext cx="353961" cy="3687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p:cNvSpPr/>
          <p:nvPr/>
        </p:nvSpPr>
        <p:spPr>
          <a:xfrm>
            <a:off x="2807110" y="1554654"/>
            <a:ext cx="353961" cy="3687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p:cNvSpPr/>
          <p:nvPr/>
        </p:nvSpPr>
        <p:spPr>
          <a:xfrm>
            <a:off x="2123768" y="3057832"/>
            <a:ext cx="353961" cy="3687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p:cNvSpPr/>
          <p:nvPr/>
        </p:nvSpPr>
        <p:spPr>
          <a:xfrm>
            <a:off x="1769807" y="4714569"/>
            <a:ext cx="353961" cy="3687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p:cNvSpPr/>
          <p:nvPr/>
        </p:nvSpPr>
        <p:spPr>
          <a:xfrm>
            <a:off x="2342535" y="2216594"/>
            <a:ext cx="353961" cy="3687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p:cNvSpPr/>
          <p:nvPr/>
        </p:nvSpPr>
        <p:spPr>
          <a:xfrm>
            <a:off x="-115529" y="3925240"/>
            <a:ext cx="353961" cy="3687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p:cNvSpPr/>
          <p:nvPr/>
        </p:nvSpPr>
        <p:spPr>
          <a:xfrm>
            <a:off x="1315065" y="5783821"/>
            <a:ext cx="353961" cy="3687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p:cNvSpPr/>
          <p:nvPr/>
        </p:nvSpPr>
        <p:spPr>
          <a:xfrm>
            <a:off x="1322439" y="3688252"/>
            <a:ext cx="353961" cy="3687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p:cNvSpPr/>
          <p:nvPr/>
        </p:nvSpPr>
        <p:spPr>
          <a:xfrm>
            <a:off x="4203290" y="899652"/>
            <a:ext cx="383458" cy="38345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Oval 32"/>
          <p:cNvSpPr/>
          <p:nvPr/>
        </p:nvSpPr>
        <p:spPr>
          <a:xfrm>
            <a:off x="5395450" y="2024865"/>
            <a:ext cx="383458" cy="38345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p:cNvSpPr/>
          <p:nvPr/>
        </p:nvSpPr>
        <p:spPr>
          <a:xfrm>
            <a:off x="6331975" y="1283110"/>
            <a:ext cx="383458" cy="38345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p:cNvSpPr/>
          <p:nvPr/>
        </p:nvSpPr>
        <p:spPr>
          <a:xfrm>
            <a:off x="4709652" y="3221222"/>
            <a:ext cx="383458" cy="38345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p:cNvSpPr/>
          <p:nvPr/>
        </p:nvSpPr>
        <p:spPr>
          <a:xfrm>
            <a:off x="5449529" y="4460227"/>
            <a:ext cx="383458" cy="38345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p:cNvSpPr/>
          <p:nvPr/>
        </p:nvSpPr>
        <p:spPr>
          <a:xfrm>
            <a:off x="10771239" y="899652"/>
            <a:ext cx="383458" cy="38345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p:cNvSpPr/>
          <p:nvPr/>
        </p:nvSpPr>
        <p:spPr>
          <a:xfrm>
            <a:off x="8821994" y="2963127"/>
            <a:ext cx="383458" cy="38345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p:cNvSpPr/>
          <p:nvPr/>
        </p:nvSpPr>
        <p:spPr>
          <a:xfrm>
            <a:off x="7445478" y="3865233"/>
            <a:ext cx="383458" cy="38345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p:cNvSpPr/>
          <p:nvPr/>
        </p:nvSpPr>
        <p:spPr>
          <a:xfrm>
            <a:off x="7637207" y="2069110"/>
            <a:ext cx="383458" cy="38345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p:cNvSpPr/>
          <p:nvPr/>
        </p:nvSpPr>
        <p:spPr>
          <a:xfrm>
            <a:off x="9474610" y="1128252"/>
            <a:ext cx="383458" cy="38345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p:cNvSpPr/>
          <p:nvPr/>
        </p:nvSpPr>
        <p:spPr>
          <a:xfrm>
            <a:off x="9756059" y="5262576"/>
            <a:ext cx="383458" cy="38345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p:cNvSpPr/>
          <p:nvPr/>
        </p:nvSpPr>
        <p:spPr>
          <a:xfrm>
            <a:off x="10139517" y="3541782"/>
            <a:ext cx="383458" cy="38345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p:cNvSpPr/>
          <p:nvPr/>
        </p:nvSpPr>
        <p:spPr>
          <a:xfrm>
            <a:off x="6882582" y="5417434"/>
            <a:ext cx="383458" cy="38345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p:cNvSpPr/>
          <p:nvPr/>
        </p:nvSpPr>
        <p:spPr>
          <a:xfrm>
            <a:off x="8438536" y="4490882"/>
            <a:ext cx="383458" cy="38345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p:cNvSpPr/>
          <p:nvPr/>
        </p:nvSpPr>
        <p:spPr>
          <a:xfrm>
            <a:off x="8069825" y="581263"/>
            <a:ext cx="383458" cy="38345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p:cNvSpPr/>
          <p:nvPr/>
        </p:nvSpPr>
        <p:spPr>
          <a:xfrm>
            <a:off x="3912009" y="5400363"/>
            <a:ext cx="383458" cy="38345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9" name="Straight Arrow Connector 48"/>
          <p:cNvCxnSpPr/>
          <p:nvPr/>
        </p:nvCxnSpPr>
        <p:spPr>
          <a:xfrm>
            <a:off x="4395019" y="5609163"/>
            <a:ext cx="314633"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4709652" y="1128252"/>
            <a:ext cx="314633"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5208637" y="3412951"/>
            <a:ext cx="314633"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6017342" y="4651956"/>
            <a:ext cx="314633"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7361903" y="5626229"/>
            <a:ext cx="314633"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6882582" y="1469783"/>
            <a:ext cx="314633"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5860025" y="2196789"/>
            <a:ext cx="314633"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8138650" y="2260839"/>
            <a:ext cx="314633"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7946921" y="4022409"/>
            <a:ext cx="314633"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8507361" y="774010"/>
            <a:ext cx="314633"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8930148" y="4651956"/>
            <a:ext cx="314633"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9317293" y="3154856"/>
            <a:ext cx="314633"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9947788" y="1319981"/>
            <a:ext cx="314633"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11228439" y="1049454"/>
            <a:ext cx="314633"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10262421" y="5456623"/>
            <a:ext cx="314633"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10613923" y="3733511"/>
            <a:ext cx="314633"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68" name="Group 67"/>
          <p:cNvGrpSpPr/>
          <p:nvPr/>
        </p:nvGrpSpPr>
        <p:grpSpPr>
          <a:xfrm>
            <a:off x="3318386" y="2625143"/>
            <a:ext cx="663678" cy="1059426"/>
            <a:chOff x="4203290" y="1875433"/>
            <a:chExt cx="663678" cy="1059426"/>
          </a:xfrm>
        </p:grpSpPr>
        <p:sp>
          <p:nvSpPr>
            <p:cNvPr id="66" name="Rectangle 65"/>
            <p:cNvSpPr/>
            <p:nvPr/>
          </p:nvSpPr>
          <p:spPr>
            <a:xfrm>
              <a:off x="4422059" y="1875433"/>
              <a:ext cx="191729" cy="105942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Rectangle 66"/>
            <p:cNvSpPr/>
            <p:nvPr/>
          </p:nvSpPr>
          <p:spPr>
            <a:xfrm>
              <a:off x="4203290" y="2069110"/>
              <a:ext cx="663678" cy="19172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4087523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471948" y="560439"/>
            <a:ext cx="11120284"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651819" y="0"/>
            <a:ext cx="8583562" cy="523220"/>
          </a:xfrm>
          <a:prstGeom prst="rect">
            <a:avLst/>
          </a:prstGeom>
          <a:noFill/>
        </p:spPr>
        <p:txBody>
          <a:bodyPr wrap="square" rtlCol="0">
            <a:spAutoFit/>
          </a:bodyPr>
          <a:lstStyle/>
          <a:p>
            <a:pPr algn="ctr"/>
            <a:r>
              <a:rPr lang="en-GB" sz="2800" dirty="0" smtClean="0"/>
              <a:t>100% PERFECTION = JESUS CHRIST</a:t>
            </a:r>
            <a:endParaRPr lang="en-GB" sz="2800" dirty="0"/>
          </a:p>
        </p:txBody>
      </p:sp>
      <p:cxnSp>
        <p:nvCxnSpPr>
          <p:cNvPr id="8" name="Straight Connector 7"/>
          <p:cNvCxnSpPr/>
          <p:nvPr/>
        </p:nvCxnSpPr>
        <p:spPr>
          <a:xfrm>
            <a:off x="899652" y="5884606"/>
            <a:ext cx="10486103"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687097" y="2020529"/>
            <a:ext cx="4837471" cy="38493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Straight Arrow Connector 10"/>
          <p:cNvCxnSpPr/>
          <p:nvPr/>
        </p:nvCxnSpPr>
        <p:spPr>
          <a:xfrm>
            <a:off x="899652" y="870155"/>
            <a:ext cx="0" cy="476372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870155"/>
            <a:ext cx="899652" cy="369332"/>
          </a:xfrm>
          <a:prstGeom prst="rect">
            <a:avLst/>
          </a:prstGeom>
          <a:noFill/>
        </p:spPr>
        <p:txBody>
          <a:bodyPr wrap="square" rtlCol="0">
            <a:spAutoFit/>
          </a:bodyPr>
          <a:lstStyle/>
          <a:p>
            <a:r>
              <a:rPr lang="en-GB" dirty="0" smtClean="0"/>
              <a:t>GOOD</a:t>
            </a:r>
            <a:endParaRPr lang="en-GB" dirty="0"/>
          </a:p>
        </p:txBody>
      </p:sp>
      <p:sp>
        <p:nvSpPr>
          <p:cNvPr id="13" name="TextBox 12"/>
          <p:cNvSpPr txBox="1"/>
          <p:nvPr/>
        </p:nvSpPr>
        <p:spPr>
          <a:xfrm>
            <a:off x="0" y="5205247"/>
            <a:ext cx="899652" cy="369332"/>
          </a:xfrm>
          <a:prstGeom prst="rect">
            <a:avLst/>
          </a:prstGeom>
          <a:noFill/>
        </p:spPr>
        <p:txBody>
          <a:bodyPr wrap="square" rtlCol="0">
            <a:spAutoFit/>
          </a:bodyPr>
          <a:lstStyle/>
          <a:p>
            <a:r>
              <a:rPr lang="en-GB" dirty="0" smtClean="0"/>
              <a:t>BAD</a:t>
            </a:r>
            <a:endParaRPr lang="en-GB" dirty="0"/>
          </a:p>
        </p:txBody>
      </p:sp>
      <p:sp>
        <p:nvSpPr>
          <p:cNvPr id="14" name="TextBox 13"/>
          <p:cNvSpPr txBox="1"/>
          <p:nvPr/>
        </p:nvSpPr>
        <p:spPr>
          <a:xfrm>
            <a:off x="3687096" y="2020529"/>
            <a:ext cx="4837471" cy="646331"/>
          </a:xfrm>
          <a:prstGeom prst="rect">
            <a:avLst/>
          </a:prstGeom>
          <a:noFill/>
        </p:spPr>
        <p:txBody>
          <a:bodyPr wrap="square" rtlCol="0">
            <a:spAutoFit/>
          </a:bodyPr>
          <a:lstStyle/>
          <a:p>
            <a:r>
              <a:rPr lang="en-GB" dirty="0" smtClean="0"/>
              <a:t>Nelson Mandela / Barack Obama / Mother Teresa / Your own mother?</a:t>
            </a:r>
            <a:endParaRPr lang="en-GB" dirty="0"/>
          </a:p>
        </p:txBody>
      </p:sp>
      <p:sp>
        <p:nvSpPr>
          <p:cNvPr id="15" name="TextBox 14"/>
          <p:cNvSpPr txBox="1"/>
          <p:nvPr/>
        </p:nvSpPr>
        <p:spPr>
          <a:xfrm>
            <a:off x="3687096" y="5205247"/>
            <a:ext cx="4837471" cy="646331"/>
          </a:xfrm>
          <a:prstGeom prst="rect">
            <a:avLst/>
          </a:prstGeom>
          <a:noFill/>
        </p:spPr>
        <p:txBody>
          <a:bodyPr wrap="square" rtlCol="0">
            <a:spAutoFit/>
          </a:bodyPr>
          <a:lstStyle/>
          <a:p>
            <a:r>
              <a:rPr lang="en-GB" dirty="0" smtClean="0"/>
              <a:t>Adolf Hitler / Hendrik Verwoerd / Joseph Stalin / Robert Mugabe?</a:t>
            </a:r>
            <a:endParaRPr lang="en-GB" dirty="0"/>
          </a:p>
        </p:txBody>
      </p:sp>
      <p:sp>
        <p:nvSpPr>
          <p:cNvPr id="16" name="TextBox 15"/>
          <p:cNvSpPr txBox="1"/>
          <p:nvPr/>
        </p:nvSpPr>
        <p:spPr>
          <a:xfrm>
            <a:off x="3878826" y="3052916"/>
            <a:ext cx="1061884" cy="369332"/>
          </a:xfrm>
          <a:prstGeom prst="rect">
            <a:avLst/>
          </a:prstGeom>
          <a:noFill/>
        </p:spPr>
        <p:txBody>
          <a:bodyPr wrap="square" rtlCol="0">
            <a:spAutoFit/>
          </a:bodyPr>
          <a:lstStyle/>
          <a:p>
            <a:r>
              <a:rPr lang="en-GB" dirty="0" smtClean="0"/>
              <a:t>Esmari</a:t>
            </a:r>
            <a:endParaRPr lang="en-GB" dirty="0"/>
          </a:p>
        </p:txBody>
      </p:sp>
      <p:sp>
        <p:nvSpPr>
          <p:cNvPr id="17" name="TextBox 16"/>
          <p:cNvSpPr txBox="1"/>
          <p:nvPr/>
        </p:nvSpPr>
        <p:spPr>
          <a:xfrm>
            <a:off x="6799006" y="4626839"/>
            <a:ext cx="1268362" cy="368710"/>
          </a:xfrm>
          <a:prstGeom prst="rect">
            <a:avLst/>
          </a:prstGeom>
          <a:noFill/>
        </p:spPr>
        <p:txBody>
          <a:bodyPr wrap="square" rtlCol="0">
            <a:spAutoFit/>
          </a:bodyPr>
          <a:lstStyle/>
          <a:p>
            <a:r>
              <a:rPr lang="en-GB" dirty="0" smtClean="0"/>
              <a:t>JC</a:t>
            </a:r>
            <a:endParaRPr lang="en-GB" dirty="0"/>
          </a:p>
        </p:txBody>
      </p:sp>
      <p:sp>
        <p:nvSpPr>
          <p:cNvPr id="18" name="TextBox 17"/>
          <p:cNvSpPr txBox="1"/>
          <p:nvPr/>
        </p:nvSpPr>
        <p:spPr>
          <a:xfrm>
            <a:off x="5692877" y="3554361"/>
            <a:ext cx="1106129" cy="369332"/>
          </a:xfrm>
          <a:prstGeom prst="rect">
            <a:avLst/>
          </a:prstGeom>
          <a:noFill/>
        </p:spPr>
        <p:txBody>
          <a:bodyPr wrap="square" rtlCol="0">
            <a:spAutoFit/>
          </a:bodyPr>
          <a:lstStyle/>
          <a:p>
            <a:r>
              <a:rPr lang="en-GB" dirty="0" err="1" smtClean="0"/>
              <a:t>Andile</a:t>
            </a:r>
            <a:endParaRPr lang="en-GB" dirty="0"/>
          </a:p>
        </p:txBody>
      </p:sp>
      <p:sp>
        <p:nvSpPr>
          <p:cNvPr id="19" name="TextBox 18"/>
          <p:cNvSpPr txBox="1"/>
          <p:nvPr/>
        </p:nvSpPr>
        <p:spPr>
          <a:xfrm>
            <a:off x="7064477" y="3259394"/>
            <a:ext cx="1002891" cy="369332"/>
          </a:xfrm>
          <a:prstGeom prst="rect">
            <a:avLst/>
          </a:prstGeom>
          <a:noFill/>
        </p:spPr>
        <p:txBody>
          <a:bodyPr wrap="square" rtlCol="0">
            <a:spAutoFit/>
          </a:bodyPr>
          <a:lstStyle/>
          <a:p>
            <a:r>
              <a:rPr lang="en-GB" dirty="0" err="1" smtClean="0"/>
              <a:t>Buyi</a:t>
            </a:r>
            <a:endParaRPr lang="en-GB" dirty="0"/>
          </a:p>
        </p:txBody>
      </p:sp>
      <p:sp>
        <p:nvSpPr>
          <p:cNvPr id="20" name="TextBox 19"/>
          <p:cNvSpPr txBox="1"/>
          <p:nvPr/>
        </p:nvSpPr>
        <p:spPr>
          <a:xfrm>
            <a:off x="4940710" y="3052916"/>
            <a:ext cx="958645" cy="369332"/>
          </a:xfrm>
          <a:prstGeom prst="rect">
            <a:avLst/>
          </a:prstGeom>
          <a:noFill/>
        </p:spPr>
        <p:txBody>
          <a:bodyPr wrap="square" rtlCol="0">
            <a:spAutoFit/>
          </a:bodyPr>
          <a:lstStyle/>
          <a:p>
            <a:r>
              <a:rPr lang="en-GB" dirty="0" smtClean="0"/>
              <a:t>Godwin</a:t>
            </a:r>
            <a:endParaRPr lang="en-GB" dirty="0"/>
          </a:p>
        </p:txBody>
      </p:sp>
      <p:sp>
        <p:nvSpPr>
          <p:cNvPr id="21" name="TextBox 20"/>
          <p:cNvSpPr txBox="1"/>
          <p:nvPr/>
        </p:nvSpPr>
        <p:spPr>
          <a:xfrm>
            <a:off x="3878826" y="3923693"/>
            <a:ext cx="943897" cy="369332"/>
          </a:xfrm>
          <a:prstGeom prst="rect">
            <a:avLst/>
          </a:prstGeom>
          <a:noFill/>
        </p:spPr>
        <p:txBody>
          <a:bodyPr wrap="square" rtlCol="0">
            <a:spAutoFit/>
          </a:bodyPr>
          <a:lstStyle/>
          <a:p>
            <a:r>
              <a:rPr lang="en-GB" dirty="0" smtClean="0"/>
              <a:t>Raj</a:t>
            </a:r>
            <a:endParaRPr lang="en-GB" dirty="0"/>
          </a:p>
        </p:txBody>
      </p:sp>
      <p:sp>
        <p:nvSpPr>
          <p:cNvPr id="22" name="TextBox 21"/>
          <p:cNvSpPr txBox="1"/>
          <p:nvPr/>
        </p:nvSpPr>
        <p:spPr>
          <a:xfrm>
            <a:off x="7344697" y="3923693"/>
            <a:ext cx="1017638" cy="369332"/>
          </a:xfrm>
          <a:prstGeom prst="rect">
            <a:avLst/>
          </a:prstGeom>
          <a:noFill/>
        </p:spPr>
        <p:txBody>
          <a:bodyPr wrap="square" rtlCol="0">
            <a:spAutoFit/>
          </a:bodyPr>
          <a:lstStyle/>
          <a:p>
            <a:r>
              <a:rPr lang="en-GB" dirty="0" err="1" smtClean="0"/>
              <a:t>Mukesh</a:t>
            </a:r>
            <a:endParaRPr lang="en-GB" dirty="0"/>
          </a:p>
        </p:txBody>
      </p:sp>
      <p:sp>
        <p:nvSpPr>
          <p:cNvPr id="23" name="TextBox 22"/>
          <p:cNvSpPr txBox="1"/>
          <p:nvPr/>
        </p:nvSpPr>
        <p:spPr>
          <a:xfrm>
            <a:off x="5324167" y="4293025"/>
            <a:ext cx="1312605" cy="369332"/>
          </a:xfrm>
          <a:prstGeom prst="rect">
            <a:avLst/>
          </a:prstGeom>
          <a:noFill/>
        </p:spPr>
        <p:txBody>
          <a:bodyPr wrap="square" rtlCol="0">
            <a:spAutoFit/>
          </a:bodyPr>
          <a:lstStyle/>
          <a:p>
            <a:r>
              <a:rPr lang="en-GB" dirty="0" err="1" smtClean="0"/>
              <a:t>Consolate</a:t>
            </a:r>
            <a:endParaRPr lang="en-GB" dirty="0"/>
          </a:p>
        </p:txBody>
      </p:sp>
      <p:cxnSp>
        <p:nvCxnSpPr>
          <p:cNvPr id="31" name="Straight Connector 30"/>
          <p:cNvCxnSpPr/>
          <p:nvPr/>
        </p:nvCxnSpPr>
        <p:spPr>
          <a:xfrm flipH="1">
            <a:off x="3473244" y="4662357"/>
            <a:ext cx="526517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7575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a:t>
            </a:r>
            <a:endParaRPr lang="en-GB" dirty="0"/>
          </a:p>
        </p:txBody>
      </p:sp>
      <p:sp>
        <p:nvSpPr>
          <p:cNvPr id="3" name="Content Placeholder 2"/>
          <p:cNvSpPr>
            <a:spLocks noGrp="1"/>
          </p:cNvSpPr>
          <p:nvPr>
            <p:ph idx="1"/>
          </p:nvPr>
        </p:nvSpPr>
        <p:spPr/>
        <p:txBody>
          <a:bodyPr/>
          <a:lstStyle/>
          <a:p>
            <a:pPr marL="0" indent="0">
              <a:buNone/>
            </a:pPr>
            <a:r>
              <a:rPr lang="en-GB" dirty="0" smtClean="0"/>
              <a:t>Why do you think does the catechism only consider good works, after we have already looked at:</a:t>
            </a:r>
          </a:p>
          <a:p>
            <a:pPr marL="0" indent="0">
              <a:buNone/>
            </a:pPr>
            <a:r>
              <a:rPr lang="en-GB" dirty="0" smtClean="0"/>
              <a:t>A) Our sin and misery</a:t>
            </a:r>
          </a:p>
          <a:p>
            <a:pPr marL="0" indent="0">
              <a:buNone/>
            </a:pPr>
            <a:r>
              <a:rPr lang="en-GB" dirty="0" smtClean="0"/>
              <a:t>B) Deliverance</a:t>
            </a:r>
            <a:endParaRPr lang="en-GB" dirty="0"/>
          </a:p>
        </p:txBody>
      </p:sp>
    </p:spTree>
    <p:extLst>
      <p:ext uri="{BB962C8B-B14F-4D97-AF65-F5344CB8AC3E}">
        <p14:creationId xmlns:p14="http://schemas.microsoft.com/office/powerpoint/2010/main" val="2416937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true conversion consist of?</a:t>
            </a:r>
            <a:endParaRPr lang="en-GB" dirty="0"/>
          </a:p>
        </p:txBody>
      </p:sp>
      <p:sp>
        <p:nvSpPr>
          <p:cNvPr id="3" name="Content Placeholder 2"/>
          <p:cNvSpPr>
            <a:spLocks noGrp="1"/>
          </p:cNvSpPr>
          <p:nvPr>
            <p:ph idx="1"/>
          </p:nvPr>
        </p:nvSpPr>
        <p:spPr/>
        <p:txBody>
          <a:bodyPr/>
          <a:lstStyle/>
          <a:p>
            <a:pPr marL="0" indent="0">
              <a:buNone/>
            </a:pPr>
            <a:r>
              <a:rPr lang="en-GB" dirty="0" smtClean="0"/>
              <a:t>Mortification – the killing of the old sinful nature that seeks to please self</a:t>
            </a:r>
          </a:p>
          <a:p>
            <a:pPr marL="0" indent="0">
              <a:buNone/>
            </a:pPr>
            <a:endParaRPr lang="en-GB" dirty="0" smtClean="0"/>
          </a:p>
          <a:p>
            <a:pPr marL="0" indent="0">
              <a:buNone/>
            </a:pPr>
            <a:r>
              <a:rPr lang="en-GB" dirty="0" smtClean="0"/>
              <a:t>Quickening – the renewal/rebirth of a new nature that seeks to please God</a:t>
            </a:r>
          </a:p>
          <a:p>
            <a:pPr marL="0" indent="0">
              <a:buNone/>
            </a:pPr>
            <a:endParaRPr lang="en-GB" dirty="0"/>
          </a:p>
          <a:p>
            <a:pPr marL="0" indent="0">
              <a:buNone/>
            </a:pPr>
            <a:r>
              <a:rPr lang="en-GB" dirty="0" smtClean="0"/>
              <a:t>To mortify = to put to death/to kill. </a:t>
            </a:r>
            <a:endParaRPr lang="en-GB" dirty="0"/>
          </a:p>
        </p:txBody>
      </p:sp>
    </p:spTree>
    <p:extLst>
      <p:ext uri="{BB962C8B-B14F-4D97-AF65-F5344CB8AC3E}">
        <p14:creationId xmlns:p14="http://schemas.microsoft.com/office/powerpoint/2010/main" val="38597393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1011</Words>
  <Application>Microsoft Office PowerPoint</Application>
  <PresentationFormat>Custom</PresentationFormat>
  <Paragraphs>99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Gratitude</vt:lpstr>
      <vt:lpstr>Since we have been saved by Christ without any merit of our own, Why should we do good works?</vt:lpstr>
      <vt:lpstr>Since we have been saved by Christ without any merit of our own, Why should we do good works?</vt:lpstr>
      <vt:lpstr>Those who, having been saved by God, continue in their wicked and ungrateful lives, and do not turn to God – what about them?</vt:lpstr>
      <vt:lpstr>Abraham</vt:lpstr>
      <vt:lpstr>PowerPoint Presentation</vt:lpstr>
      <vt:lpstr>PowerPoint Presentation</vt:lpstr>
      <vt:lpstr>Question</vt:lpstr>
      <vt:lpstr>What does true conversion consist of?</vt:lpstr>
      <vt:lpstr>What is mortification of the old nature?</vt:lpstr>
      <vt:lpstr>What are good works?</vt:lpstr>
      <vt:lpstr>Questions:</vt:lpstr>
      <vt:lpstr>How do we know what good works are / what are the kind of things which are pleasing to God?</vt:lpstr>
      <vt:lpstr>What is the law of God?</vt:lpstr>
      <vt:lpstr>What is the law of God?</vt:lpstr>
      <vt:lpstr>Notice:</vt:lpstr>
      <vt:lpstr>Is the worship of God more important than our duty to man?</vt:lpstr>
      <vt:lpstr>Doxology - Praise</vt:lpstr>
      <vt:lpstr>Doxology</vt:lpstr>
      <vt:lpstr>Test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Gratitude</dc:title>
  <dc:creator>Johannes Potgieter</dc:creator>
  <cp:lastModifiedBy>NWUUser</cp:lastModifiedBy>
  <cp:revision>8</cp:revision>
  <dcterms:created xsi:type="dcterms:W3CDTF">2016-05-08T05:37:04Z</dcterms:created>
  <dcterms:modified xsi:type="dcterms:W3CDTF">2016-05-11T09:18:43Z</dcterms:modified>
</cp:coreProperties>
</file>